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slides/slide89.xml" ContentType="application/vnd.openxmlformats-officedocument.presentationml.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95"/>
  </p:notesMasterIdLst>
  <p:handoutMasterIdLst>
    <p:handoutMasterId r:id="rId96"/>
  </p:handoutMasterIdLst>
  <p:sldIdLst>
    <p:sldId id="256" r:id="rId3"/>
    <p:sldId id="350" r:id="rId4"/>
    <p:sldId id="351" r:id="rId5"/>
    <p:sldId id="352" r:id="rId6"/>
    <p:sldId id="353" r:id="rId7"/>
    <p:sldId id="260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09" r:id="rId20"/>
    <p:sldId id="25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305" r:id="rId29"/>
    <p:sldId id="276" r:id="rId30"/>
    <p:sldId id="277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7" r:id="rId43"/>
    <p:sldId id="317" r:id="rId44"/>
    <p:sldId id="287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38" r:id="rId54"/>
    <p:sldId id="339" r:id="rId55"/>
    <p:sldId id="378" r:id="rId56"/>
    <p:sldId id="341" r:id="rId57"/>
    <p:sldId id="340" r:id="rId58"/>
    <p:sldId id="342" r:id="rId59"/>
    <p:sldId id="379" r:id="rId60"/>
    <p:sldId id="343" r:id="rId61"/>
    <p:sldId id="344" r:id="rId62"/>
    <p:sldId id="345" r:id="rId63"/>
    <p:sldId id="346" r:id="rId64"/>
    <p:sldId id="347" r:id="rId65"/>
    <p:sldId id="380" r:id="rId66"/>
    <p:sldId id="315" r:id="rId67"/>
    <p:sldId id="289" r:id="rId68"/>
    <p:sldId id="381" r:id="rId69"/>
    <p:sldId id="290" r:id="rId70"/>
    <p:sldId id="293" r:id="rId71"/>
    <p:sldId id="294" r:id="rId72"/>
    <p:sldId id="295" r:id="rId73"/>
    <p:sldId id="296" r:id="rId74"/>
    <p:sldId id="382" r:id="rId75"/>
    <p:sldId id="297" r:id="rId76"/>
    <p:sldId id="298" r:id="rId77"/>
    <p:sldId id="299" r:id="rId78"/>
    <p:sldId id="300" r:id="rId79"/>
    <p:sldId id="383" r:id="rId80"/>
    <p:sldId id="316" r:id="rId81"/>
    <p:sldId id="310" r:id="rId82"/>
    <p:sldId id="311" r:id="rId83"/>
    <p:sldId id="318" r:id="rId84"/>
    <p:sldId id="292" r:id="rId85"/>
    <p:sldId id="301" r:id="rId86"/>
    <p:sldId id="302" r:id="rId87"/>
    <p:sldId id="303" r:id="rId88"/>
    <p:sldId id="384" r:id="rId89"/>
    <p:sldId id="376" r:id="rId90"/>
    <p:sldId id="349" r:id="rId91"/>
    <p:sldId id="308" r:id="rId92"/>
    <p:sldId id="348" r:id="rId93"/>
    <p:sldId id="307" r:id="rId9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113" autoAdjust="0"/>
    <p:restoredTop sz="94660"/>
  </p:normalViewPr>
  <p:slideViewPr>
    <p:cSldViewPr>
      <p:cViewPr varScale="1">
        <p:scale>
          <a:sx n="111" d="100"/>
          <a:sy n="111" d="100"/>
        </p:scale>
        <p:origin x="-739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5D88E-E3B2-407D-8CFD-6EA11CF33F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D92D440-F8AF-4DE9-81C8-F6427634672B}">
      <dgm:prSet phldrT="[Texte]"/>
      <dgm:spPr/>
      <dgm:t>
        <a:bodyPr/>
        <a:lstStyle/>
        <a:p>
          <a:r>
            <a:rPr lang="fr-FR" dirty="0" smtClean="0"/>
            <a:t>Stéphane BERNY</a:t>
          </a:r>
          <a:endParaRPr lang="fr-FR" dirty="0"/>
        </a:p>
      </dgm:t>
    </dgm:pt>
    <dgm:pt modelId="{8A2301CD-2A1B-493F-9138-3C5103B55BF7}" type="parTrans" cxnId="{6178E8E5-CFF1-4F9E-A7F6-61BC4A74A038}">
      <dgm:prSet/>
      <dgm:spPr/>
      <dgm:t>
        <a:bodyPr/>
        <a:lstStyle/>
        <a:p>
          <a:endParaRPr lang="fr-FR"/>
        </a:p>
      </dgm:t>
    </dgm:pt>
    <dgm:pt modelId="{E53C17C3-D117-4959-819D-812040080698}" type="sibTrans" cxnId="{6178E8E5-CFF1-4F9E-A7F6-61BC4A74A038}">
      <dgm:prSet/>
      <dgm:spPr/>
      <dgm:t>
        <a:bodyPr/>
        <a:lstStyle/>
        <a:p>
          <a:endParaRPr lang="fr-FR"/>
        </a:p>
      </dgm:t>
    </dgm:pt>
    <dgm:pt modelId="{1389186F-DD70-4D89-9787-231FA66B2ED3}">
      <dgm:prSet phldrT="[Texte]"/>
      <dgm:spPr/>
      <dgm:t>
        <a:bodyPr/>
        <a:lstStyle/>
        <a:p>
          <a:r>
            <a:rPr lang="fr-FR" dirty="0" smtClean="0"/>
            <a:t>Perrine EMIN</a:t>
          </a:r>
          <a:endParaRPr lang="fr-FR" dirty="0"/>
        </a:p>
      </dgm:t>
    </dgm:pt>
    <dgm:pt modelId="{657F0A5A-ED3C-429E-BC65-79917E57D8C4}" type="parTrans" cxnId="{08DE339E-36F9-4F31-8548-8496F7884D9E}">
      <dgm:prSet/>
      <dgm:spPr/>
      <dgm:t>
        <a:bodyPr/>
        <a:lstStyle/>
        <a:p>
          <a:endParaRPr lang="fr-FR"/>
        </a:p>
      </dgm:t>
    </dgm:pt>
    <dgm:pt modelId="{86EF0134-1632-4771-972F-43FD109AD936}" type="sibTrans" cxnId="{08DE339E-36F9-4F31-8548-8496F7884D9E}">
      <dgm:prSet/>
      <dgm:spPr/>
      <dgm:t>
        <a:bodyPr/>
        <a:lstStyle/>
        <a:p>
          <a:endParaRPr lang="fr-FR"/>
        </a:p>
      </dgm:t>
    </dgm:pt>
    <dgm:pt modelId="{DF5F4ACE-265E-41B7-9F37-00A235D668B6}">
      <dgm:prSet phldrT="[Texte]"/>
      <dgm:spPr/>
      <dgm:t>
        <a:bodyPr/>
        <a:lstStyle/>
        <a:p>
          <a:r>
            <a:rPr lang="fr-FR" dirty="0" smtClean="0"/>
            <a:t>Marine ESPUCHE</a:t>
          </a:r>
          <a:endParaRPr lang="fr-FR" dirty="0"/>
        </a:p>
      </dgm:t>
    </dgm:pt>
    <dgm:pt modelId="{FDAAAA78-E47E-41F5-A871-8B2DD8E4B38F}" type="parTrans" cxnId="{6E84A859-A4AC-4991-A750-F42615BFEFF5}">
      <dgm:prSet/>
      <dgm:spPr/>
      <dgm:t>
        <a:bodyPr/>
        <a:lstStyle/>
        <a:p>
          <a:endParaRPr lang="fr-FR"/>
        </a:p>
      </dgm:t>
    </dgm:pt>
    <dgm:pt modelId="{1F07C5BA-5AB6-4FD1-81C9-2E58DAB7F676}" type="sibTrans" cxnId="{6E84A859-A4AC-4991-A750-F42615BFEFF5}">
      <dgm:prSet/>
      <dgm:spPr/>
      <dgm:t>
        <a:bodyPr/>
        <a:lstStyle/>
        <a:p>
          <a:endParaRPr lang="fr-FR"/>
        </a:p>
      </dgm:t>
    </dgm:pt>
    <dgm:pt modelId="{8BB3558E-01B7-4F9D-ADAD-9279E743F1D0}">
      <dgm:prSet phldrT="[Texte]"/>
      <dgm:spPr/>
      <dgm:t>
        <a:bodyPr/>
        <a:lstStyle/>
        <a:p>
          <a:r>
            <a:rPr lang="fr-FR" dirty="0" smtClean="0"/>
            <a:t>Vincent SALOMON</a:t>
          </a:r>
          <a:endParaRPr lang="fr-FR" dirty="0"/>
        </a:p>
      </dgm:t>
    </dgm:pt>
    <dgm:pt modelId="{3AFF0937-2DA8-4BE3-BE18-D5849CB6E09B}" type="parTrans" cxnId="{D7EDE700-C687-40F5-A095-DBB5E7014C35}">
      <dgm:prSet/>
      <dgm:spPr/>
      <dgm:t>
        <a:bodyPr/>
        <a:lstStyle/>
        <a:p>
          <a:endParaRPr lang="fr-FR"/>
        </a:p>
      </dgm:t>
    </dgm:pt>
    <dgm:pt modelId="{70B4EF3A-C110-4B58-A96B-21DF4E0D7FCC}" type="sibTrans" cxnId="{D7EDE700-C687-40F5-A095-DBB5E7014C35}">
      <dgm:prSet/>
      <dgm:spPr/>
      <dgm:t>
        <a:bodyPr/>
        <a:lstStyle/>
        <a:p>
          <a:endParaRPr lang="fr-FR"/>
        </a:p>
      </dgm:t>
    </dgm:pt>
    <dgm:pt modelId="{1830A937-1C73-4FBE-B67D-7C9ED932D7AF}">
      <dgm:prSet phldrT="[Texte]"/>
      <dgm:spPr/>
      <dgm:t>
        <a:bodyPr/>
        <a:lstStyle/>
        <a:p>
          <a:endParaRPr lang="fr-FR" dirty="0"/>
        </a:p>
      </dgm:t>
    </dgm:pt>
    <dgm:pt modelId="{DEAC994A-3B53-48C4-BDE8-AAB7F003F9A2}" type="parTrans" cxnId="{E4071C57-947E-4F89-BF9D-1B0377A54168}">
      <dgm:prSet/>
      <dgm:spPr/>
      <dgm:t>
        <a:bodyPr/>
        <a:lstStyle/>
        <a:p>
          <a:endParaRPr lang="fr-FR"/>
        </a:p>
      </dgm:t>
    </dgm:pt>
    <dgm:pt modelId="{B7DDDC07-0FB2-496D-975B-2E5A22A2D74D}" type="sibTrans" cxnId="{E4071C57-947E-4F89-BF9D-1B0377A54168}">
      <dgm:prSet/>
      <dgm:spPr/>
      <dgm:t>
        <a:bodyPr/>
        <a:lstStyle/>
        <a:p>
          <a:endParaRPr lang="fr-FR"/>
        </a:p>
      </dgm:t>
    </dgm:pt>
    <dgm:pt modelId="{66E3C1C7-E930-49EC-9C50-EC8E53732C2B}">
      <dgm:prSet phldrT="[Texte]"/>
      <dgm:spPr/>
      <dgm:t>
        <a:bodyPr/>
        <a:lstStyle/>
        <a:p>
          <a:endParaRPr lang="fr-FR" dirty="0"/>
        </a:p>
      </dgm:t>
    </dgm:pt>
    <dgm:pt modelId="{13E5F11A-D27A-48E7-B6DE-35A81D4F7BC1}" type="parTrans" cxnId="{EC871A53-7C73-49C5-85C7-5CE21B41945C}">
      <dgm:prSet/>
      <dgm:spPr/>
      <dgm:t>
        <a:bodyPr/>
        <a:lstStyle/>
        <a:p>
          <a:endParaRPr lang="fr-FR"/>
        </a:p>
      </dgm:t>
    </dgm:pt>
    <dgm:pt modelId="{9BE62645-0523-4519-A64B-5F172D0CCFCD}" type="sibTrans" cxnId="{EC871A53-7C73-49C5-85C7-5CE21B41945C}">
      <dgm:prSet/>
      <dgm:spPr/>
      <dgm:t>
        <a:bodyPr/>
        <a:lstStyle/>
        <a:p>
          <a:endParaRPr lang="fr-FR"/>
        </a:p>
      </dgm:t>
    </dgm:pt>
    <dgm:pt modelId="{B421000C-0582-4D04-8CFC-C4F404E242BD}">
      <dgm:prSet phldrT="[Texte]"/>
      <dgm:spPr/>
      <dgm:t>
        <a:bodyPr/>
        <a:lstStyle/>
        <a:p>
          <a:endParaRPr lang="fr-FR" dirty="0"/>
        </a:p>
      </dgm:t>
    </dgm:pt>
    <dgm:pt modelId="{5F90AB07-EA62-4A12-8A32-FC97F0A16E37}" type="parTrans" cxnId="{A5947CD3-EE55-47D9-9B5B-E070CF80BAA6}">
      <dgm:prSet/>
      <dgm:spPr/>
      <dgm:t>
        <a:bodyPr/>
        <a:lstStyle/>
        <a:p>
          <a:endParaRPr lang="fr-FR"/>
        </a:p>
      </dgm:t>
    </dgm:pt>
    <dgm:pt modelId="{6F3A6528-FA83-46DE-85E0-EA01D777FA5F}" type="sibTrans" cxnId="{A5947CD3-EE55-47D9-9B5B-E070CF80BAA6}">
      <dgm:prSet/>
      <dgm:spPr/>
      <dgm:t>
        <a:bodyPr/>
        <a:lstStyle/>
        <a:p>
          <a:endParaRPr lang="fr-FR"/>
        </a:p>
      </dgm:t>
    </dgm:pt>
    <dgm:pt modelId="{2B082F88-5680-4B06-AC62-5F697BA979DE}">
      <dgm:prSet phldrT="[Texte]"/>
      <dgm:spPr/>
      <dgm:t>
        <a:bodyPr/>
        <a:lstStyle/>
        <a:p>
          <a:endParaRPr lang="fr-FR" dirty="0"/>
        </a:p>
      </dgm:t>
    </dgm:pt>
    <dgm:pt modelId="{89495006-0F17-4BFF-B6CB-6F47AD46DF5F}" type="parTrans" cxnId="{C9CEC345-52C8-479E-BC1B-FBD6F66AB077}">
      <dgm:prSet/>
      <dgm:spPr/>
      <dgm:t>
        <a:bodyPr/>
        <a:lstStyle/>
        <a:p>
          <a:endParaRPr lang="fr-FR"/>
        </a:p>
      </dgm:t>
    </dgm:pt>
    <dgm:pt modelId="{03D2BFCA-0BB4-489B-908B-383F69481DE7}" type="sibTrans" cxnId="{C9CEC345-52C8-479E-BC1B-FBD6F66AB077}">
      <dgm:prSet/>
      <dgm:spPr/>
      <dgm:t>
        <a:bodyPr/>
        <a:lstStyle/>
        <a:p>
          <a:endParaRPr lang="fr-FR"/>
        </a:p>
      </dgm:t>
    </dgm:pt>
    <dgm:pt modelId="{B6D441DA-92C3-4286-B83E-948F62A31B30}" type="pres">
      <dgm:prSet presAssocID="{7A35D88E-E3B2-407D-8CFD-6EA11CF33F3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D46E7E3-30DB-4CBF-89E0-0FCA758AE2FD}" type="pres">
      <dgm:prSet presAssocID="{ED92D440-F8AF-4DE9-81C8-F6427634672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8CF3D2A-338C-469E-9D12-DF9D1FA383FE}" type="pres">
      <dgm:prSet presAssocID="{ED92D440-F8AF-4DE9-81C8-F6427634672B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3963D1-A0D5-4050-A571-DB65311903AF}" type="pres">
      <dgm:prSet presAssocID="{1389186F-DD70-4D89-9787-231FA66B2ED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8830C7E-9352-4BE0-86A9-AD91FC0702CC}" type="pres">
      <dgm:prSet presAssocID="{1389186F-DD70-4D89-9787-231FA66B2ED3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D2D4BF-0134-4B78-A738-1A11C6205F28}" type="pres">
      <dgm:prSet presAssocID="{DF5F4ACE-265E-41B7-9F37-00A235D668B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541650-8DA0-4367-95F8-C1C13652B068}" type="pres">
      <dgm:prSet presAssocID="{DF5F4ACE-265E-41B7-9F37-00A235D668B6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6D51D0-C773-4B40-81A3-C9E54EE6E21E}" type="pres">
      <dgm:prSet presAssocID="{8BB3558E-01B7-4F9D-ADAD-9279E743F1D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99B324-85D7-4CD8-A9A6-47534A457DAD}" type="pres">
      <dgm:prSet presAssocID="{8BB3558E-01B7-4F9D-ADAD-9279E743F1D0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9CEC345-52C8-479E-BC1B-FBD6F66AB077}" srcId="{8BB3558E-01B7-4F9D-ADAD-9279E743F1D0}" destId="{2B082F88-5680-4B06-AC62-5F697BA979DE}" srcOrd="0" destOrd="0" parTransId="{89495006-0F17-4BFF-B6CB-6F47AD46DF5F}" sibTransId="{03D2BFCA-0BB4-489B-908B-383F69481DE7}"/>
    <dgm:cxn modelId="{89A29143-D95A-4354-A755-760740B7A30D}" type="presOf" srcId="{1389186F-DD70-4D89-9787-231FA66B2ED3}" destId="{AD3963D1-A0D5-4050-A571-DB65311903AF}" srcOrd="0" destOrd="0" presId="urn:microsoft.com/office/officeart/2005/8/layout/vList2"/>
    <dgm:cxn modelId="{6178E8E5-CFF1-4F9E-A7F6-61BC4A74A038}" srcId="{7A35D88E-E3B2-407D-8CFD-6EA11CF33F3B}" destId="{ED92D440-F8AF-4DE9-81C8-F6427634672B}" srcOrd="0" destOrd="0" parTransId="{8A2301CD-2A1B-493F-9138-3C5103B55BF7}" sibTransId="{E53C17C3-D117-4959-819D-812040080698}"/>
    <dgm:cxn modelId="{F4C45E41-D921-419A-8692-1261FFFEB71E}" type="presOf" srcId="{B421000C-0582-4D04-8CFC-C4F404E242BD}" destId="{C1541650-8DA0-4367-95F8-C1C13652B068}" srcOrd="0" destOrd="0" presId="urn:microsoft.com/office/officeart/2005/8/layout/vList2"/>
    <dgm:cxn modelId="{D7EDE700-C687-40F5-A095-DBB5E7014C35}" srcId="{7A35D88E-E3B2-407D-8CFD-6EA11CF33F3B}" destId="{8BB3558E-01B7-4F9D-ADAD-9279E743F1D0}" srcOrd="3" destOrd="0" parTransId="{3AFF0937-2DA8-4BE3-BE18-D5849CB6E09B}" sibTransId="{70B4EF3A-C110-4B58-A96B-21DF4E0D7FCC}"/>
    <dgm:cxn modelId="{42ECDD55-732D-43E1-B885-047698137B7A}" type="presOf" srcId="{66E3C1C7-E930-49EC-9C50-EC8E53732C2B}" destId="{38830C7E-9352-4BE0-86A9-AD91FC0702CC}" srcOrd="0" destOrd="0" presId="urn:microsoft.com/office/officeart/2005/8/layout/vList2"/>
    <dgm:cxn modelId="{30EE2616-9B0B-44D3-8B97-F6CDD3A7D915}" type="presOf" srcId="{2B082F88-5680-4B06-AC62-5F697BA979DE}" destId="{3499B324-85D7-4CD8-A9A6-47534A457DAD}" srcOrd="0" destOrd="0" presId="urn:microsoft.com/office/officeart/2005/8/layout/vList2"/>
    <dgm:cxn modelId="{8BB2598A-967E-4EBF-8EED-0402B4F89BD0}" type="presOf" srcId="{8BB3558E-01B7-4F9D-ADAD-9279E743F1D0}" destId="{2F6D51D0-C773-4B40-81A3-C9E54EE6E21E}" srcOrd="0" destOrd="0" presId="urn:microsoft.com/office/officeart/2005/8/layout/vList2"/>
    <dgm:cxn modelId="{63DD4C71-84DA-45B7-9523-3771087F1E47}" type="presOf" srcId="{7A35D88E-E3B2-407D-8CFD-6EA11CF33F3B}" destId="{B6D441DA-92C3-4286-B83E-948F62A31B30}" srcOrd="0" destOrd="0" presId="urn:microsoft.com/office/officeart/2005/8/layout/vList2"/>
    <dgm:cxn modelId="{6C670A1A-619B-416B-B280-B7111ADE76C4}" type="presOf" srcId="{1830A937-1C73-4FBE-B67D-7C9ED932D7AF}" destId="{A8CF3D2A-338C-469E-9D12-DF9D1FA383FE}" srcOrd="0" destOrd="0" presId="urn:microsoft.com/office/officeart/2005/8/layout/vList2"/>
    <dgm:cxn modelId="{6E84A859-A4AC-4991-A750-F42615BFEFF5}" srcId="{7A35D88E-E3B2-407D-8CFD-6EA11CF33F3B}" destId="{DF5F4ACE-265E-41B7-9F37-00A235D668B6}" srcOrd="2" destOrd="0" parTransId="{FDAAAA78-E47E-41F5-A871-8B2DD8E4B38F}" sibTransId="{1F07C5BA-5AB6-4FD1-81C9-2E58DAB7F676}"/>
    <dgm:cxn modelId="{2A441B8E-5740-4103-ADD5-0AA5BB8CF608}" type="presOf" srcId="{DF5F4ACE-265E-41B7-9F37-00A235D668B6}" destId="{60D2D4BF-0134-4B78-A738-1A11C6205F28}" srcOrd="0" destOrd="0" presId="urn:microsoft.com/office/officeart/2005/8/layout/vList2"/>
    <dgm:cxn modelId="{9DED0B8F-FDA3-4AB4-B208-F66EB11AAE50}" type="presOf" srcId="{ED92D440-F8AF-4DE9-81C8-F6427634672B}" destId="{6D46E7E3-30DB-4CBF-89E0-0FCA758AE2FD}" srcOrd="0" destOrd="0" presId="urn:microsoft.com/office/officeart/2005/8/layout/vList2"/>
    <dgm:cxn modelId="{08DE339E-36F9-4F31-8548-8496F7884D9E}" srcId="{7A35D88E-E3B2-407D-8CFD-6EA11CF33F3B}" destId="{1389186F-DD70-4D89-9787-231FA66B2ED3}" srcOrd="1" destOrd="0" parTransId="{657F0A5A-ED3C-429E-BC65-79917E57D8C4}" sibTransId="{86EF0134-1632-4771-972F-43FD109AD936}"/>
    <dgm:cxn modelId="{E4071C57-947E-4F89-BF9D-1B0377A54168}" srcId="{ED92D440-F8AF-4DE9-81C8-F6427634672B}" destId="{1830A937-1C73-4FBE-B67D-7C9ED932D7AF}" srcOrd="0" destOrd="0" parTransId="{DEAC994A-3B53-48C4-BDE8-AAB7F003F9A2}" sibTransId="{B7DDDC07-0FB2-496D-975B-2E5A22A2D74D}"/>
    <dgm:cxn modelId="{EC871A53-7C73-49C5-85C7-5CE21B41945C}" srcId="{1389186F-DD70-4D89-9787-231FA66B2ED3}" destId="{66E3C1C7-E930-49EC-9C50-EC8E53732C2B}" srcOrd="0" destOrd="0" parTransId="{13E5F11A-D27A-48E7-B6DE-35A81D4F7BC1}" sibTransId="{9BE62645-0523-4519-A64B-5F172D0CCFCD}"/>
    <dgm:cxn modelId="{A5947CD3-EE55-47D9-9B5B-E070CF80BAA6}" srcId="{DF5F4ACE-265E-41B7-9F37-00A235D668B6}" destId="{B421000C-0582-4D04-8CFC-C4F404E242BD}" srcOrd="0" destOrd="0" parTransId="{5F90AB07-EA62-4A12-8A32-FC97F0A16E37}" sibTransId="{6F3A6528-FA83-46DE-85E0-EA01D777FA5F}"/>
    <dgm:cxn modelId="{B1BB1839-06BB-4E9D-B98F-06069FE8BD3C}" type="presParOf" srcId="{B6D441DA-92C3-4286-B83E-948F62A31B30}" destId="{6D46E7E3-30DB-4CBF-89E0-0FCA758AE2FD}" srcOrd="0" destOrd="0" presId="urn:microsoft.com/office/officeart/2005/8/layout/vList2"/>
    <dgm:cxn modelId="{837EBE41-15F6-42A0-AB57-584312787F0A}" type="presParOf" srcId="{B6D441DA-92C3-4286-B83E-948F62A31B30}" destId="{A8CF3D2A-338C-469E-9D12-DF9D1FA383FE}" srcOrd="1" destOrd="0" presId="urn:microsoft.com/office/officeart/2005/8/layout/vList2"/>
    <dgm:cxn modelId="{78801A11-A039-4302-A557-3DD8FE1D972E}" type="presParOf" srcId="{B6D441DA-92C3-4286-B83E-948F62A31B30}" destId="{AD3963D1-A0D5-4050-A571-DB65311903AF}" srcOrd="2" destOrd="0" presId="urn:microsoft.com/office/officeart/2005/8/layout/vList2"/>
    <dgm:cxn modelId="{44802226-0BC7-4A3C-8E4A-7994F20E17FB}" type="presParOf" srcId="{B6D441DA-92C3-4286-B83E-948F62A31B30}" destId="{38830C7E-9352-4BE0-86A9-AD91FC0702CC}" srcOrd="3" destOrd="0" presId="urn:microsoft.com/office/officeart/2005/8/layout/vList2"/>
    <dgm:cxn modelId="{CD5DCDE8-DD50-48B8-9705-93A807263BA8}" type="presParOf" srcId="{B6D441DA-92C3-4286-B83E-948F62A31B30}" destId="{60D2D4BF-0134-4B78-A738-1A11C6205F28}" srcOrd="4" destOrd="0" presId="urn:microsoft.com/office/officeart/2005/8/layout/vList2"/>
    <dgm:cxn modelId="{264F8A36-CA00-4039-A159-EC6AE848FBF6}" type="presParOf" srcId="{B6D441DA-92C3-4286-B83E-948F62A31B30}" destId="{C1541650-8DA0-4367-95F8-C1C13652B068}" srcOrd="5" destOrd="0" presId="urn:microsoft.com/office/officeart/2005/8/layout/vList2"/>
    <dgm:cxn modelId="{DD8471FA-936F-4E54-9EB1-8675DA221833}" type="presParOf" srcId="{B6D441DA-92C3-4286-B83E-948F62A31B30}" destId="{2F6D51D0-C773-4B40-81A3-C9E54EE6E21E}" srcOrd="6" destOrd="0" presId="urn:microsoft.com/office/officeart/2005/8/layout/vList2"/>
    <dgm:cxn modelId="{4E557AE1-AAC0-4FA3-B8C6-AF8327FCED9E}" type="presParOf" srcId="{B6D441DA-92C3-4286-B83E-948F62A31B30}" destId="{3499B324-85D7-4CD8-A9A6-47534A457DAD}" srcOrd="7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84B430-4BC3-4D1E-A0D9-8478598E2F9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5D087B6-C19E-441D-8E78-7D4058E31EBF}">
      <dgm:prSet phldrT="[Texte]"/>
      <dgm:spPr/>
      <dgm:t>
        <a:bodyPr/>
        <a:lstStyle/>
        <a:p>
          <a:r>
            <a:rPr lang="fr-FR" dirty="0" smtClean="0"/>
            <a:t>DAO</a:t>
          </a:r>
          <a:endParaRPr lang="fr-FR" dirty="0"/>
        </a:p>
      </dgm:t>
    </dgm:pt>
    <dgm:pt modelId="{FD86C69C-2CE4-4B80-802B-E8E39097537E}" type="parTrans" cxnId="{E979DCBD-CEAB-43E1-8B71-EEF3035BA91E}">
      <dgm:prSet/>
      <dgm:spPr/>
      <dgm:t>
        <a:bodyPr/>
        <a:lstStyle/>
        <a:p>
          <a:endParaRPr lang="fr-FR"/>
        </a:p>
      </dgm:t>
    </dgm:pt>
    <dgm:pt modelId="{66A2697E-3101-43F2-91FC-414EF739059B}" type="sibTrans" cxnId="{E979DCBD-CEAB-43E1-8B71-EEF3035BA91E}">
      <dgm:prSet/>
      <dgm:spPr/>
      <dgm:t>
        <a:bodyPr/>
        <a:lstStyle/>
        <a:p>
          <a:endParaRPr lang="fr-FR"/>
        </a:p>
      </dgm:t>
    </dgm:pt>
    <dgm:pt modelId="{A234EB5D-DA63-4FD0-A1CE-18C696B47588}">
      <dgm:prSet phldrT="[Texte]"/>
      <dgm:spPr/>
      <dgm:t>
        <a:bodyPr/>
        <a:lstStyle/>
        <a:p>
          <a:r>
            <a:rPr lang="fr-FR" dirty="0" err="1" smtClean="0"/>
            <a:t>SpringData</a:t>
          </a:r>
          <a:endParaRPr lang="fr-FR" dirty="0"/>
        </a:p>
      </dgm:t>
    </dgm:pt>
    <dgm:pt modelId="{A7217881-5CF8-4C59-A068-2CB67A71145D}" type="parTrans" cxnId="{47259E50-0791-4271-A77B-D7298AEAC17A}">
      <dgm:prSet/>
      <dgm:spPr/>
      <dgm:t>
        <a:bodyPr/>
        <a:lstStyle/>
        <a:p>
          <a:endParaRPr lang="fr-FR"/>
        </a:p>
      </dgm:t>
    </dgm:pt>
    <dgm:pt modelId="{00E6E009-8137-429E-9AA8-69708709BA14}" type="sibTrans" cxnId="{47259E50-0791-4271-A77B-D7298AEAC17A}">
      <dgm:prSet/>
      <dgm:spPr/>
      <dgm:t>
        <a:bodyPr/>
        <a:lstStyle/>
        <a:p>
          <a:endParaRPr lang="fr-FR"/>
        </a:p>
      </dgm:t>
    </dgm:pt>
    <dgm:pt modelId="{6383B3BA-76F6-4932-8573-7B8791D00473}">
      <dgm:prSet phldrT="[Texte]"/>
      <dgm:spPr/>
      <dgm:t>
        <a:bodyPr/>
        <a:lstStyle/>
        <a:p>
          <a:r>
            <a:rPr lang="fr-FR" dirty="0" smtClean="0"/>
            <a:t>Service</a:t>
          </a:r>
          <a:endParaRPr lang="fr-FR" dirty="0"/>
        </a:p>
      </dgm:t>
    </dgm:pt>
    <dgm:pt modelId="{F0782F1A-12EA-4CA1-AF80-6AD430CD39E8}" type="parTrans" cxnId="{FDB3890D-498D-4F46-81D1-7B32728864AF}">
      <dgm:prSet/>
      <dgm:spPr/>
      <dgm:t>
        <a:bodyPr/>
        <a:lstStyle/>
        <a:p>
          <a:endParaRPr lang="fr-FR"/>
        </a:p>
      </dgm:t>
    </dgm:pt>
    <dgm:pt modelId="{832165A8-1083-4572-ABCE-0E8D4BDDA20F}" type="sibTrans" cxnId="{FDB3890D-498D-4F46-81D1-7B32728864AF}">
      <dgm:prSet/>
      <dgm:spPr/>
      <dgm:t>
        <a:bodyPr/>
        <a:lstStyle/>
        <a:p>
          <a:endParaRPr lang="fr-FR"/>
        </a:p>
      </dgm:t>
    </dgm:pt>
    <dgm:pt modelId="{4589FD33-FCB5-4C63-9075-4A34E5D49237}">
      <dgm:prSet phldrT="[Texte]"/>
      <dgm:spPr/>
      <dgm:t>
        <a:bodyPr/>
        <a:lstStyle/>
        <a:p>
          <a:r>
            <a:rPr lang="fr-FR" dirty="0" smtClean="0"/>
            <a:t>Java</a:t>
          </a:r>
          <a:endParaRPr lang="fr-FR" dirty="0"/>
        </a:p>
      </dgm:t>
    </dgm:pt>
    <dgm:pt modelId="{BE9E28B2-84E0-493B-A452-A77393A410CA}" type="parTrans" cxnId="{CB5E76C2-CF03-470B-830F-3C000E5B428E}">
      <dgm:prSet/>
      <dgm:spPr/>
      <dgm:t>
        <a:bodyPr/>
        <a:lstStyle/>
        <a:p>
          <a:endParaRPr lang="fr-FR"/>
        </a:p>
      </dgm:t>
    </dgm:pt>
    <dgm:pt modelId="{3F45773D-542C-4021-85F2-F5810BA1C2DE}" type="sibTrans" cxnId="{CB5E76C2-CF03-470B-830F-3C000E5B428E}">
      <dgm:prSet/>
      <dgm:spPr/>
      <dgm:t>
        <a:bodyPr/>
        <a:lstStyle/>
        <a:p>
          <a:endParaRPr lang="fr-FR"/>
        </a:p>
      </dgm:t>
    </dgm:pt>
    <dgm:pt modelId="{174BC39A-761E-485C-A193-644754D33634}">
      <dgm:prSet phldrT="[Texte]"/>
      <dgm:spPr/>
      <dgm:t>
        <a:bodyPr/>
        <a:lstStyle/>
        <a:p>
          <a:r>
            <a:rPr lang="fr-FR" dirty="0" smtClean="0"/>
            <a:t>Présentation</a:t>
          </a:r>
          <a:endParaRPr lang="fr-FR" dirty="0"/>
        </a:p>
      </dgm:t>
    </dgm:pt>
    <dgm:pt modelId="{3480E339-77B3-40A0-A2DD-8C1CC9246E1C}" type="parTrans" cxnId="{15AE388D-4F60-4F6A-99D6-293349165B44}">
      <dgm:prSet/>
      <dgm:spPr/>
      <dgm:t>
        <a:bodyPr/>
        <a:lstStyle/>
        <a:p>
          <a:endParaRPr lang="fr-FR"/>
        </a:p>
      </dgm:t>
    </dgm:pt>
    <dgm:pt modelId="{0054DF76-475B-4E6B-833C-8A26DFCEA3BE}" type="sibTrans" cxnId="{15AE388D-4F60-4F6A-99D6-293349165B44}">
      <dgm:prSet/>
      <dgm:spPr/>
      <dgm:t>
        <a:bodyPr/>
        <a:lstStyle/>
        <a:p>
          <a:endParaRPr lang="fr-FR"/>
        </a:p>
      </dgm:t>
    </dgm:pt>
    <dgm:pt modelId="{65A82789-71B3-4D42-B07A-BBD6D97F7659}">
      <dgm:prSet phldrT="[Texte]"/>
      <dgm:spPr/>
      <dgm:t>
        <a:bodyPr/>
        <a:lstStyle/>
        <a:p>
          <a:r>
            <a:rPr lang="fr-FR" dirty="0" smtClean="0"/>
            <a:t>JSF</a:t>
          </a:r>
          <a:endParaRPr lang="fr-FR" dirty="0"/>
        </a:p>
      </dgm:t>
    </dgm:pt>
    <dgm:pt modelId="{4C5C2315-E73A-4B07-B8EA-4C6568B57B49}" type="parTrans" cxnId="{6E6D8918-6426-4E6F-A7D4-79A7FF9A6F62}">
      <dgm:prSet/>
      <dgm:spPr/>
      <dgm:t>
        <a:bodyPr/>
        <a:lstStyle/>
        <a:p>
          <a:endParaRPr lang="fr-FR"/>
        </a:p>
      </dgm:t>
    </dgm:pt>
    <dgm:pt modelId="{F25A0EA0-8D3E-463A-AB80-370A5B7C7892}" type="sibTrans" cxnId="{6E6D8918-6426-4E6F-A7D4-79A7FF9A6F62}">
      <dgm:prSet/>
      <dgm:spPr/>
      <dgm:t>
        <a:bodyPr/>
        <a:lstStyle/>
        <a:p>
          <a:endParaRPr lang="fr-FR"/>
        </a:p>
      </dgm:t>
    </dgm:pt>
    <dgm:pt modelId="{03D7BFA0-412D-474A-8317-DED823F1F121}" type="pres">
      <dgm:prSet presAssocID="{F084B430-4BC3-4D1E-A0D9-8478598E2F9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5784AC2-BD4E-4C5F-A5FA-9BC32D25719C}" type="pres">
      <dgm:prSet presAssocID="{05D087B6-C19E-441D-8E78-7D4058E31EBF}" presName="composite" presStyleCnt="0"/>
      <dgm:spPr/>
    </dgm:pt>
    <dgm:pt modelId="{ABDF081B-8108-4184-8EDF-326D49D2383E}" type="pres">
      <dgm:prSet presAssocID="{05D087B6-C19E-441D-8E78-7D4058E31EB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687ADF-8942-45C3-ACB2-5D81792CF736}" type="pres">
      <dgm:prSet presAssocID="{05D087B6-C19E-441D-8E78-7D4058E31EBF}" presName="descendantText" presStyleLbl="alignAcc1" presStyleIdx="0" presStyleCnt="3" custLinFactY="-12075" custLinFactNeighborX="36411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4E9C9C-4B51-4CD9-AE48-EED2DEC07130}" type="pres">
      <dgm:prSet presAssocID="{66A2697E-3101-43F2-91FC-414EF739059B}" presName="sp" presStyleCnt="0"/>
      <dgm:spPr/>
    </dgm:pt>
    <dgm:pt modelId="{4E8A295F-167C-4D9E-8E1B-DEF67BDAA306}" type="pres">
      <dgm:prSet presAssocID="{6383B3BA-76F6-4932-8573-7B8791D00473}" presName="composite" presStyleCnt="0"/>
      <dgm:spPr/>
    </dgm:pt>
    <dgm:pt modelId="{47D1A7FB-23C4-4818-ADCA-19DD954F5D33}" type="pres">
      <dgm:prSet presAssocID="{6383B3BA-76F6-4932-8573-7B8791D0047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A0723A-6477-4CE9-B1AB-308F205A7478}" type="pres">
      <dgm:prSet presAssocID="{6383B3BA-76F6-4932-8573-7B8791D0047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8DAB0DE-FEC9-44BA-8DB2-8EEE7FDF3038}" type="pres">
      <dgm:prSet presAssocID="{832165A8-1083-4572-ABCE-0E8D4BDDA20F}" presName="sp" presStyleCnt="0"/>
      <dgm:spPr/>
    </dgm:pt>
    <dgm:pt modelId="{B5E73C3E-4D4D-45FB-AE01-BF9506099634}" type="pres">
      <dgm:prSet presAssocID="{174BC39A-761E-485C-A193-644754D33634}" presName="composite" presStyleCnt="0"/>
      <dgm:spPr/>
    </dgm:pt>
    <dgm:pt modelId="{64AB97FA-C824-4BA6-A5B0-98E31BE7C766}" type="pres">
      <dgm:prSet presAssocID="{174BC39A-761E-485C-A193-644754D3363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C89C98-7EB2-449E-B741-2335B675B14F}" type="pres">
      <dgm:prSet presAssocID="{174BC39A-761E-485C-A193-644754D3363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DB1C27-1608-4E36-B41A-26DF10F89D10}" type="presOf" srcId="{F084B430-4BC3-4D1E-A0D9-8478598E2F9C}" destId="{03D7BFA0-412D-474A-8317-DED823F1F121}" srcOrd="0" destOrd="0" presId="urn:microsoft.com/office/officeart/2005/8/layout/chevron2"/>
    <dgm:cxn modelId="{D9A16FE2-5BBA-4417-A4F4-9921F22ED81F}" type="presOf" srcId="{174BC39A-761E-485C-A193-644754D33634}" destId="{64AB97FA-C824-4BA6-A5B0-98E31BE7C766}" srcOrd="0" destOrd="0" presId="urn:microsoft.com/office/officeart/2005/8/layout/chevron2"/>
    <dgm:cxn modelId="{15AE388D-4F60-4F6A-99D6-293349165B44}" srcId="{F084B430-4BC3-4D1E-A0D9-8478598E2F9C}" destId="{174BC39A-761E-485C-A193-644754D33634}" srcOrd="2" destOrd="0" parTransId="{3480E339-77B3-40A0-A2DD-8C1CC9246E1C}" sibTransId="{0054DF76-475B-4E6B-833C-8A26DFCEA3BE}"/>
    <dgm:cxn modelId="{5349CF1C-52F0-4676-A98A-6ACAD43B6385}" type="presOf" srcId="{A234EB5D-DA63-4FD0-A1CE-18C696B47588}" destId="{17687ADF-8942-45C3-ACB2-5D81792CF736}" srcOrd="0" destOrd="0" presId="urn:microsoft.com/office/officeart/2005/8/layout/chevron2"/>
    <dgm:cxn modelId="{201C7EA7-7E0F-49E2-9E2B-05E82CED1823}" type="presOf" srcId="{05D087B6-C19E-441D-8E78-7D4058E31EBF}" destId="{ABDF081B-8108-4184-8EDF-326D49D2383E}" srcOrd="0" destOrd="0" presId="urn:microsoft.com/office/officeart/2005/8/layout/chevron2"/>
    <dgm:cxn modelId="{375954E5-AF9A-4659-BBE6-CCC3A5BE9D20}" type="presOf" srcId="{65A82789-71B3-4D42-B07A-BBD6D97F7659}" destId="{27C89C98-7EB2-449E-B741-2335B675B14F}" srcOrd="0" destOrd="0" presId="urn:microsoft.com/office/officeart/2005/8/layout/chevron2"/>
    <dgm:cxn modelId="{FDB3890D-498D-4F46-81D1-7B32728864AF}" srcId="{F084B430-4BC3-4D1E-A0D9-8478598E2F9C}" destId="{6383B3BA-76F6-4932-8573-7B8791D00473}" srcOrd="1" destOrd="0" parTransId="{F0782F1A-12EA-4CA1-AF80-6AD430CD39E8}" sibTransId="{832165A8-1083-4572-ABCE-0E8D4BDDA20F}"/>
    <dgm:cxn modelId="{847D9468-48C3-4C73-989F-C4ECB5B9A156}" type="presOf" srcId="{4589FD33-FCB5-4C63-9075-4A34E5D49237}" destId="{54A0723A-6477-4CE9-B1AB-308F205A7478}" srcOrd="0" destOrd="0" presId="urn:microsoft.com/office/officeart/2005/8/layout/chevron2"/>
    <dgm:cxn modelId="{6E6D8918-6426-4E6F-A7D4-79A7FF9A6F62}" srcId="{174BC39A-761E-485C-A193-644754D33634}" destId="{65A82789-71B3-4D42-B07A-BBD6D97F7659}" srcOrd="0" destOrd="0" parTransId="{4C5C2315-E73A-4B07-B8EA-4C6568B57B49}" sibTransId="{F25A0EA0-8D3E-463A-AB80-370A5B7C7892}"/>
    <dgm:cxn modelId="{411F74D3-7EB7-48E2-B6DB-96063EFC7590}" type="presOf" srcId="{6383B3BA-76F6-4932-8573-7B8791D00473}" destId="{47D1A7FB-23C4-4818-ADCA-19DD954F5D33}" srcOrd="0" destOrd="0" presId="urn:microsoft.com/office/officeart/2005/8/layout/chevron2"/>
    <dgm:cxn modelId="{E979DCBD-CEAB-43E1-8B71-EEF3035BA91E}" srcId="{F084B430-4BC3-4D1E-A0D9-8478598E2F9C}" destId="{05D087B6-C19E-441D-8E78-7D4058E31EBF}" srcOrd="0" destOrd="0" parTransId="{FD86C69C-2CE4-4B80-802B-E8E39097537E}" sibTransId="{66A2697E-3101-43F2-91FC-414EF739059B}"/>
    <dgm:cxn modelId="{CB5E76C2-CF03-470B-830F-3C000E5B428E}" srcId="{6383B3BA-76F6-4932-8573-7B8791D00473}" destId="{4589FD33-FCB5-4C63-9075-4A34E5D49237}" srcOrd="0" destOrd="0" parTransId="{BE9E28B2-84E0-493B-A452-A77393A410CA}" sibTransId="{3F45773D-542C-4021-85F2-F5810BA1C2DE}"/>
    <dgm:cxn modelId="{47259E50-0791-4271-A77B-D7298AEAC17A}" srcId="{05D087B6-C19E-441D-8E78-7D4058E31EBF}" destId="{A234EB5D-DA63-4FD0-A1CE-18C696B47588}" srcOrd="0" destOrd="0" parTransId="{A7217881-5CF8-4C59-A068-2CB67A71145D}" sibTransId="{00E6E009-8137-429E-9AA8-69708709BA14}"/>
    <dgm:cxn modelId="{E9310A27-BF88-4715-B823-F6F96D708943}" type="presParOf" srcId="{03D7BFA0-412D-474A-8317-DED823F1F121}" destId="{75784AC2-BD4E-4C5F-A5FA-9BC32D25719C}" srcOrd="0" destOrd="0" presId="urn:microsoft.com/office/officeart/2005/8/layout/chevron2"/>
    <dgm:cxn modelId="{42F34FC5-1178-4701-97E4-E80CE0E3B966}" type="presParOf" srcId="{75784AC2-BD4E-4C5F-A5FA-9BC32D25719C}" destId="{ABDF081B-8108-4184-8EDF-326D49D2383E}" srcOrd="0" destOrd="0" presId="urn:microsoft.com/office/officeart/2005/8/layout/chevron2"/>
    <dgm:cxn modelId="{19E84D4F-F5B9-4CC3-8F58-660EE7C3AA9C}" type="presParOf" srcId="{75784AC2-BD4E-4C5F-A5FA-9BC32D25719C}" destId="{17687ADF-8942-45C3-ACB2-5D81792CF736}" srcOrd="1" destOrd="0" presId="urn:microsoft.com/office/officeart/2005/8/layout/chevron2"/>
    <dgm:cxn modelId="{21E7F65F-CFB2-4B54-8BD9-176DAE311125}" type="presParOf" srcId="{03D7BFA0-412D-474A-8317-DED823F1F121}" destId="{E94E9C9C-4B51-4CD9-AE48-EED2DEC07130}" srcOrd="1" destOrd="0" presId="urn:microsoft.com/office/officeart/2005/8/layout/chevron2"/>
    <dgm:cxn modelId="{2A376F31-CD1A-4C8D-BCCE-66525C7734AB}" type="presParOf" srcId="{03D7BFA0-412D-474A-8317-DED823F1F121}" destId="{4E8A295F-167C-4D9E-8E1B-DEF67BDAA306}" srcOrd="2" destOrd="0" presId="urn:microsoft.com/office/officeart/2005/8/layout/chevron2"/>
    <dgm:cxn modelId="{8A0709EB-9919-46CB-93FE-1EB59085D0EE}" type="presParOf" srcId="{4E8A295F-167C-4D9E-8E1B-DEF67BDAA306}" destId="{47D1A7FB-23C4-4818-ADCA-19DD954F5D33}" srcOrd="0" destOrd="0" presId="urn:microsoft.com/office/officeart/2005/8/layout/chevron2"/>
    <dgm:cxn modelId="{0A0A2124-F72E-4855-B7DA-8D95E8FB0DA9}" type="presParOf" srcId="{4E8A295F-167C-4D9E-8E1B-DEF67BDAA306}" destId="{54A0723A-6477-4CE9-B1AB-308F205A7478}" srcOrd="1" destOrd="0" presId="urn:microsoft.com/office/officeart/2005/8/layout/chevron2"/>
    <dgm:cxn modelId="{B2623230-1CD2-484A-AD1A-6CF9581CD535}" type="presParOf" srcId="{03D7BFA0-412D-474A-8317-DED823F1F121}" destId="{68DAB0DE-FEC9-44BA-8DB2-8EEE7FDF3038}" srcOrd="3" destOrd="0" presId="urn:microsoft.com/office/officeart/2005/8/layout/chevron2"/>
    <dgm:cxn modelId="{EB0575A4-92C9-40DE-BB57-565A254B7683}" type="presParOf" srcId="{03D7BFA0-412D-474A-8317-DED823F1F121}" destId="{B5E73C3E-4D4D-45FB-AE01-BF9506099634}" srcOrd="4" destOrd="0" presId="urn:microsoft.com/office/officeart/2005/8/layout/chevron2"/>
    <dgm:cxn modelId="{98A54F82-26B6-4E1B-A800-0C3F313129B9}" type="presParOf" srcId="{B5E73C3E-4D4D-45FB-AE01-BF9506099634}" destId="{64AB97FA-C824-4BA6-A5B0-98E31BE7C766}" srcOrd="0" destOrd="0" presId="urn:microsoft.com/office/officeart/2005/8/layout/chevron2"/>
    <dgm:cxn modelId="{AC281298-CD7D-431D-A9B1-61FF4BA87EB3}" type="presParOf" srcId="{B5E73C3E-4D4D-45FB-AE01-BF9506099634}" destId="{27C89C98-7EB2-449E-B741-2335B675B14F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F476F8-E514-4E4E-8F02-FA021DDA39E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462CF9E-37C0-490D-87B8-5EFF5205F27F}">
      <dgm:prSet phldrT="[Texte]"/>
      <dgm:spPr/>
      <dgm:t>
        <a:bodyPr/>
        <a:lstStyle/>
        <a:p>
          <a:r>
            <a:rPr lang="fr-FR" b="0" dirty="0" smtClean="0"/>
            <a:t>Modification des soldes par virement</a:t>
          </a:r>
        </a:p>
        <a:p>
          <a:r>
            <a:rPr lang="fr-FR" b="0" dirty="0" smtClean="0"/>
            <a:t>JAVA</a:t>
          </a:r>
          <a:endParaRPr lang="fr-FR" b="0" dirty="0"/>
        </a:p>
      </dgm:t>
    </dgm:pt>
    <dgm:pt modelId="{BE812870-4F3A-475A-9C36-963C80185408}" type="parTrans" cxnId="{CFDCCDE7-1DD2-4086-A9B0-19B1261E075D}">
      <dgm:prSet/>
      <dgm:spPr/>
      <dgm:t>
        <a:bodyPr/>
        <a:lstStyle/>
        <a:p>
          <a:endParaRPr lang="fr-FR"/>
        </a:p>
      </dgm:t>
    </dgm:pt>
    <dgm:pt modelId="{3AEF3D64-9001-4413-9E4C-2C01BA2F81D5}" type="sibTrans" cxnId="{CFDCCDE7-1DD2-4086-A9B0-19B1261E075D}">
      <dgm:prSet/>
      <dgm:spPr/>
      <dgm:t>
        <a:bodyPr/>
        <a:lstStyle/>
        <a:p>
          <a:endParaRPr lang="fr-FR"/>
        </a:p>
      </dgm:t>
    </dgm:pt>
    <dgm:pt modelId="{46DCBB46-5D2D-48FB-AEFE-D7C23FD1D8E7}">
      <dgm:prSet phldrT="[Texte]"/>
      <dgm:spPr/>
      <dgm:t>
        <a:bodyPr/>
        <a:lstStyle/>
        <a:p>
          <a:r>
            <a:rPr lang="fr-FR" dirty="0" smtClean="0"/>
            <a:t>Création ou suppression alerte en base selon solde modifié</a:t>
          </a:r>
        </a:p>
        <a:p>
          <a:r>
            <a:rPr lang="fr-FR" dirty="0" smtClean="0"/>
            <a:t>SPRING DATA</a:t>
          </a:r>
          <a:endParaRPr lang="fr-FR" dirty="0"/>
        </a:p>
      </dgm:t>
    </dgm:pt>
    <dgm:pt modelId="{C3303435-FD09-4B1E-ADC8-689723F82856}" type="parTrans" cxnId="{98C39CB7-FB0D-4853-8285-D447D2B6208E}">
      <dgm:prSet/>
      <dgm:spPr/>
      <dgm:t>
        <a:bodyPr/>
        <a:lstStyle/>
        <a:p>
          <a:endParaRPr lang="fr-FR"/>
        </a:p>
      </dgm:t>
    </dgm:pt>
    <dgm:pt modelId="{89CD7BB6-4051-492A-86CC-92F72D94E703}" type="sibTrans" cxnId="{98C39CB7-FB0D-4853-8285-D447D2B6208E}">
      <dgm:prSet/>
      <dgm:spPr/>
      <dgm:t>
        <a:bodyPr/>
        <a:lstStyle/>
        <a:p>
          <a:endParaRPr lang="fr-FR"/>
        </a:p>
      </dgm:t>
    </dgm:pt>
    <dgm:pt modelId="{F5656D3F-0EC9-4700-9CF8-3E5550AC3B10}">
      <dgm:prSet phldrT="[Texte]"/>
      <dgm:spPr/>
      <dgm:t>
        <a:bodyPr/>
        <a:lstStyle/>
        <a:p>
          <a:r>
            <a:rPr lang="fr-FR" dirty="0" smtClean="0"/>
            <a:t>Affichage des alertes éventuelles</a:t>
          </a:r>
        </a:p>
        <a:p>
          <a:r>
            <a:rPr lang="fr-FR" dirty="0" smtClean="0"/>
            <a:t>JSF</a:t>
          </a:r>
          <a:endParaRPr lang="fr-FR" dirty="0"/>
        </a:p>
      </dgm:t>
    </dgm:pt>
    <dgm:pt modelId="{21DDCC62-BAC8-4E88-88E2-DD84C1DCF76F}" type="parTrans" cxnId="{329C00A4-370D-4C63-A19B-95360EEE54A4}">
      <dgm:prSet/>
      <dgm:spPr/>
      <dgm:t>
        <a:bodyPr/>
        <a:lstStyle/>
        <a:p>
          <a:endParaRPr lang="fr-FR"/>
        </a:p>
      </dgm:t>
    </dgm:pt>
    <dgm:pt modelId="{1A6840BF-34E1-482D-9065-1DAE7B3E520E}" type="sibTrans" cxnId="{329C00A4-370D-4C63-A19B-95360EEE54A4}">
      <dgm:prSet/>
      <dgm:spPr/>
      <dgm:t>
        <a:bodyPr/>
        <a:lstStyle/>
        <a:p>
          <a:endParaRPr lang="fr-FR"/>
        </a:p>
      </dgm:t>
    </dgm:pt>
    <dgm:pt modelId="{E952D5E6-DDDB-41ED-85BA-3F63675F6A86}">
      <dgm:prSet phldrT="[Texte]"/>
      <dgm:spPr/>
      <dgm:t>
        <a:bodyPr/>
        <a:lstStyle/>
        <a:p>
          <a:r>
            <a:rPr lang="fr-FR" dirty="0" smtClean="0"/>
            <a:t>Interception de la méthode</a:t>
          </a:r>
        </a:p>
        <a:p>
          <a:r>
            <a:rPr lang="fr-FR" dirty="0" smtClean="0"/>
            <a:t>SPRING AOP</a:t>
          </a:r>
          <a:endParaRPr lang="fr-FR" dirty="0"/>
        </a:p>
      </dgm:t>
    </dgm:pt>
    <dgm:pt modelId="{1A29EF91-0321-4FCC-A245-DAA031C9B563}" type="parTrans" cxnId="{80A348CC-FE6D-49B9-B65B-A49213AC930D}">
      <dgm:prSet/>
      <dgm:spPr/>
      <dgm:t>
        <a:bodyPr/>
        <a:lstStyle/>
        <a:p>
          <a:endParaRPr lang="fr-FR"/>
        </a:p>
      </dgm:t>
    </dgm:pt>
    <dgm:pt modelId="{01438762-09B3-4186-BD0F-6AA642616326}" type="sibTrans" cxnId="{80A348CC-FE6D-49B9-B65B-A49213AC930D}">
      <dgm:prSet/>
      <dgm:spPr/>
      <dgm:t>
        <a:bodyPr/>
        <a:lstStyle/>
        <a:p>
          <a:endParaRPr lang="fr-FR"/>
        </a:p>
      </dgm:t>
    </dgm:pt>
    <dgm:pt modelId="{EF965D6E-F785-4492-B507-2E9FA6FC770D}" type="pres">
      <dgm:prSet presAssocID="{FFF476F8-E514-4E4E-8F02-FA021DDA39E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BE6F832-B890-48DC-8AB4-865F2864DE92}" type="pres">
      <dgm:prSet presAssocID="{1462CF9E-37C0-490D-87B8-5EFF5205F27F}" presName="dummy" presStyleCnt="0"/>
      <dgm:spPr/>
    </dgm:pt>
    <dgm:pt modelId="{E4159E1B-2CF1-4061-9AE8-EDE27C511E25}" type="pres">
      <dgm:prSet presAssocID="{1462CF9E-37C0-490D-87B8-5EFF5205F27F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18EA7E-6B05-4757-A47B-7F865D5B9833}" type="pres">
      <dgm:prSet presAssocID="{3AEF3D64-9001-4413-9E4C-2C01BA2F81D5}" presName="sibTrans" presStyleLbl="node1" presStyleIdx="0" presStyleCnt="4"/>
      <dgm:spPr/>
      <dgm:t>
        <a:bodyPr/>
        <a:lstStyle/>
        <a:p>
          <a:endParaRPr lang="fr-FR"/>
        </a:p>
      </dgm:t>
    </dgm:pt>
    <dgm:pt modelId="{9D20E960-4A66-48F9-8A2F-617BCBAD3D94}" type="pres">
      <dgm:prSet presAssocID="{E952D5E6-DDDB-41ED-85BA-3F63675F6A86}" presName="dummy" presStyleCnt="0"/>
      <dgm:spPr/>
    </dgm:pt>
    <dgm:pt modelId="{CA80C20A-FBC9-45A8-9916-E609CD2C3060}" type="pres">
      <dgm:prSet presAssocID="{E952D5E6-DDDB-41ED-85BA-3F63675F6A86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F76AF6-DA2F-4307-8C8B-3A1C5CB19897}" type="pres">
      <dgm:prSet presAssocID="{01438762-09B3-4186-BD0F-6AA642616326}" presName="sibTrans" presStyleLbl="node1" presStyleIdx="1" presStyleCnt="4"/>
      <dgm:spPr/>
      <dgm:t>
        <a:bodyPr/>
        <a:lstStyle/>
        <a:p>
          <a:endParaRPr lang="fr-FR"/>
        </a:p>
      </dgm:t>
    </dgm:pt>
    <dgm:pt modelId="{5CF62ED4-8768-48B9-AD60-B38D134B7192}" type="pres">
      <dgm:prSet presAssocID="{46DCBB46-5D2D-48FB-AEFE-D7C23FD1D8E7}" presName="dummy" presStyleCnt="0"/>
      <dgm:spPr/>
    </dgm:pt>
    <dgm:pt modelId="{D7A45C3D-A8F2-490D-BD8E-59C879CD18FB}" type="pres">
      <dgm:prSet presAssocID="{46DCBB46-5D2D-48FB-AEFE-D7C23FD1D8E7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8613BE6-692A-4782-9943-3CA091BDC3FC}" type="pres">
      <dgm:prSet presAssocID="{89CD7BB6-4051-492A-86CC-92F72D94E703}" presName="sibTrans" presStyleLbl="node1" presStyleIdx="2" presStyleCnt="4"/>
      <dgm:spPr/>
      <dgm:t>
        <a:bodyPr/>
        <a:lstStyle/>
        <a:p>
          <a:endParaRPr lang="fr-FR"/>
        </a:p>
      </dgm:t>
    </dgm:pt>
    <dgm:pt modelId="{946C4A7E-DD47-4976-9C4E-462B2E65220C}" type="pres">
      <dgm:prSet presAssocID="{F5656D3F-0EC9-4700-9CF8-3E5550AC3B10}" presName="dummy" presStyleCnt="0"/>
      <dgm:spPr/>
    </dgm:pt>
    <dgm:pt modelId="{09391C76-C648-49F0-9A3C-17757EB06A17}" type="pres">
      <dgm:prSet presAssocID="{F5656D3F-0EC9-4700-9CF8-3E5550AC3B10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A8B6AC-66FE-42B5-BCBF-60BA90A3EB9E}" type="pres">
      <dgm:prSet presAssocID="{1A6840BF-34E1-482D-9065-1DAE7B3E520E}" presName="sibTrans" presStyleLbl="node1" presStyleIdx="3" presStyleCnt="4"/>
      <dgm:spPr/>
      <dgm:t>
        <a:bodyPr/>
        <a:lstStyle/>
        <a:p>
          <a:endParaRPr lang="fr-FR"/>
        </a:p>
      </dgm:t>
    </dgm:pt>
  </dgm:ptLst>
  <dgm:cxnLst>
    <dgm:cxn modelId="{329C00A4-370D-4C63-A19B-95360EEE54A4}" srcId="{FFF476F8-E514-4E4E-8F02-FA021DDA39EA}" destId="{F5656D3F-0EC9-4700-9CF8-3E5550AC3B10}" srcOrd="3" destOrd="0" parTransId="{21DDCC62-BAC8-4E88-88E2-DD84C1DCF76F}" sibTransId="{1A6840BF-34E1-482D-9065-1DAE7B3E520E}"/>
    <dgm:cxn modelId="{CFDCCDE7-1DD2-4086-A9B0-19B1261E075D}" srcId="{FFF476F8-E514-4E4E-8F02-FA021DDA39EA}" destId="{1462CF9E-37C0-490D-87B8-5EFF5205F27F}" srcOrd="0" destOrd="0" parTransId="{BE812870-4F3A-475A-9C36-963C80185408}" sibTransId="{3AEF3D64-9001-4413-9E4C-2C01BA2F81D5}"/>
    <dgm:cxn modelId="{80A348CC-FE6D-49B9-B65B-A49213AC930D}" srcId="{FFF476F8-E514-4E4E-8F02-FA021DDA39EA}" destId="{E952D5E6-DDDB-41ED-85BA-3F63675F6A86}" srcOrd="1" destOrd="0" parTransId="{1A29EF91-0321-4FCC-A245-DAA031C9B563}" sibTransId="{01438762-09B3-4186-BD0F-6AA642616326}"/>
    <dgm:cxn modelId="{1E527E9D-7E9B-4BAF-B299-8ED83F926693}" type="presOf" srcId="{FFF476F8-E514-4E4E-8F02-FA021DDA39EA}" destId="{EF965D6E-F785-4492-B507-2E9FA6FC770D}" srcOrd="0" destOrd="0" presId="urn:microsoft.com/office/officeart/2005/8/layout/cycle1"/>
    <dgm:cxn modelId="{729300AE-746E-4A15-A390-F00A4772D363}" type="presOf" srcId="{01438762-09B3-4186-BD0F-6AA642616326}" destId="{0CF76AF6-DA2F-4307-8C8B-3A1C5CB19897}" srcOrd="0" destOrd="0" presId="urn:microsoft.com/office/officeart/2005/8/layout/cycle1"/>
    <dgm:cxn modelId="{02B03094-87DC-4493-B4CF-2C83039B8ECD}" type="presOf" srcId="{F5656D3F-0EC9-4700-9CF8-3E5550AC3B10}" destId="{09391C76-C648-49F0-9A3C-17757EB06A17}" srcOrd="0" destOrd="0" presId="urn:microsoft.com/office/officeart/2005/8/layout/cycle1"/>
    <dgm:cxn modelId="{43847615-2596-4565-B095-A72AC20CAD21}" type="presOf" srcId="{1A6840BF-34E1-482D-9065-1DAE7B3E520E}" destId="{95A8B6AC-66FE-42B5-BCBF-60BA90A3EB9E}" srcOrd="0" destOrd="0" presId="urn:microsoft.com/office/officeart/2005/8/layout/cycle1"/>
    <dgm:cxn modelId="{98C39CB7-FB0D-4853-8285-D447D2B6208E}" srcId="{FFF476F8-E514-4E4E-8F02-FA021DDA39EA}" destId="{46DCBB46-5D2D-48FB-AEFE-D7C23FD1D8E7}" srcOrd="2" destOrd="0" parTransId="{C3303435-FD09-4B1E-ADC8-689723F82856}" sibTransId="{89CD7BB6-4051-492A-86CC-92F72D94E703}"/>
    <dgm:cxn modelId="{2C1BCBF6-5798-4D6A-A280-D890367B9F13}" type="presOf" srcId="{89CD7BB6-4051-492A-86CC-92F72D94E703}" destId="{68613BE6-692A-4782-9943-3CA091BDC3FC}" srcOrd="0" destOrd="0" presId="urn:microsoft.com/office/officeart/2005/8/layout/cycle1"/>
    <dgm:cxn modelId="{79883946-09D7-4DB6-8D90-85063D2B84C4}" type="presOf" srcId="{46DCBB46-5D2D-48FB-AEFE-D7C23FD1D8E7}" destId="{D7A45C3D-A8F2-490D-BD8E-59C879CD18FB}" srcOrd="0" destOrd="0" presId="urn:microsoft.com/office/officeart/2005/8/layout/cycle1"/>
    <dgm:cxn modelId="{69E9A85F-EDC7-4842-BE32-2A1B78BEFEB5}" type="presOf" srcId="{1462CF9E-37C0-490D-87B8-5EFF5205F27F}" destId="{E4159E1B-2CF1-4061-9AE8-EDE27C511E25}" srcOrd="0" destOrd="0" presId="urn:microsoft.com/office/officeart/2005/8/layout/cycle1"/>
    <dgm:cxn modelId="{9A45C799-C413-41C0-87C3-5EEDCAD0EDD1}" type="presOf" srcId="{E952D5E6-DDDB-41ED-85BA-3F63675F6A86}" destId="{CA80C20A-FBC9-45A8-9916-E609CD2C3060}" srcOrd="0" destOrd="0" presId="urn:microsoft.com/office/officeart/2005/8/layout/cycle1"/>
    <dgm:cxn modelId="{C50846B0-7F51-4500-B219-1F636B4C9C2F}" type="presOf" srcId="{3AEF3D64-9001-4413-9E4C-2C01BA2F81D5}" destId="{F718EA7E-6B05-4757-A47B-7F865D5B9833}" srcOrd="0" destOrd="0" presId="urn:microsoft.com/office/officeart/2005/8/layout/cycle1"/>
    <dgm:cxn modelId="{A5B5FC54-5ECB-4E4E-AEB4-26674D35D7FF}" type="presParOf" srcId="{EF965D6E-F785-4492-B507-2E9FA6FC770D}" destId="{FBE6F832-B890-48DC-8AB4-865F2864DE92}" srcOrd="0" destOrd="0" presId="urn:microsoft.com/office/officeart/2005/8/layout/cycle1"/>
    <dgm:cxn modelId="{D07191AF-8632-4124-9323-80F98838B6A0}" type="presParOf" srcId="{EF965D6E-F785-4492-B507-2E9FA6FC770D}" destId="{E4159E1B-2CF1-4061-9AE8-EDE27C511E25}" srcOrd="1" destOrd="0" presId="urn:microsoft.com/office/officeart/2005/8/layout/cycle1"/>
    <dgm:cxn modelId="{1E47697E-A8C0-4B9D-9296-1171D43D02AE}" type="presParOf" srcId="{EF965D6E-F785-4492-B507-2E9FA6FC770D}" destId="{F718EA7E-6B05-4757-A47B-7F865D5B9833}" srcOrd="2" destOrd="0" presId="urn:microsoft.com/office/officeart/2005/8/layout/cycle1"/>
    <dgm:cxn modelId="{943429AC-6B59-4AC4-9CF1-415D1193280E}" type="presParOf" srcId="{EF965D6E-F785-4492-B507-2E9FA6FC770D}" destId="{9D20E960-4A66-48F9-8A2F-617BCBAD3D94}" srcOrd="3" destOrd="0" presId="urn:microsoft.com/office/officeart/2005/8/layout/cycle1"/>
    <dgm:cxn modelId="{450F09A3-5631-4565-93AE-E436CE3F52EC}" type="presParOf" srcId="{EF965D6E-F785-4492-B507-2E9FA6FC770D}" destId="{CA80C20A-FBC9-45A8-9916-E609CD2C3060}" srcOrd="4" destOrd="0" presId="urn:microsoft.com/office/officeart/2005/8/layout/cycle1"/>
    <dgm:cxn modelId="{42ABDAD0-6ED3-416F-82C6-BDAFBF3A491C}" type="presParOf" srcId="{EF965D6E-F785-4492-B507-2E9FA6FC770D}" destId="{0CF76AF6-DA2F-4307-8C8B-3A1C5CB19897}" srcOrd="5" destOrd="0" presId="urn:microsoft.com/office/officeart/2005/8/layout/cycle1"/>
    <dgm:cxn modelId="{ADDAEABC-C7CF-44D5-BF55-0F7489B7A975}" type="presParOf" srcId="{EF965D6E-F785-4492-B507-2E9FA6FC770D}" destId="{5CF62ED4-8768-48B9-AD60-B38D134B7192}" srcOrd="6" destOrd="0" presId="urn:microsoft.com/office/officeart/2005/8/layout/cycle1"/>
    <dgm:cxn modelId="{6A4B6379-6183-48BD-9F3F-4C919508B24B}" type="presParOf" srcId="{EF965D6E-F785-4492-B507-2E9FA6FC770D}" destId="{D7A45C3D-A8F2-490D-BD8E-59C879CD18FB}" srcOrd="7" destOrd="0" presId="urn:microsoft.com/office/officeart/2005/8/layout/cycle1"/>
    <dgm:cxn modelId="{051CCA04-8756-4CDB-8539-1761BFE46EA6}" type="presParOf" srcId="{EF965D6E-F785-4492-B507-2E9FA6FC770D}" destId="{68613BE6-692A-4782-9943-3CA091BDC3FC}" srcOrd="8" destOrd="0" presId="urn:microsoft.com/office/officeart/2005/8/layout/cycle1"/>
    <dgm:cxn modelId="{1BC972BC-2D44-406D-B12E-CBD787ABD8B0}" type="presParOf" srcId="{EF965D6E-F785-4492-B507-2E9FA6FC770D}" destId="{946C4A7E-DD47-4976-9C4E-462B2E65220C}" srcOrd="9" destOrd="0" presId="urn:microsoft.com/office/officeart/2005/8/layout/cycle1"/>
    <dgm:cxn modelId="{D2E133E8-D28F-48F1-A955-FB0B6ADB46CC}" type="presParOf" srcId="{EF965D6E-F785-4492-B507-2E9FA6FC770D}" destId="{09391C76-C648-49F0-9A3C-17757EB06A17}" srcOrd="10" destOrd="0" presId="urn:microsoft.com/office/officeart/2005/8/layout/cycle1"/>
    <dgm:cxn modelId="{A0841326-D214-41F8-9690-04E616127B81}" type="presParOf" srcId="{EF965D6E-F785-4492-B507-2E9FA6FC770D}" destId="{95A8B6AC-66FE-42B5-BCBF-60BA90A3EB9E}" srcOrd="11" destOrd="0" presId="urn:microsoft.com/office/officeart/2005/8/layout/cycle1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D46E7E3-30DB-4CBF-89E0-0FCA758AE2FD}">
      <dsp:nvSpPr>
        <dsp:cNvPr id="0" name=""/>
        <dsp:cNvSpPr/>
      </dsp:nvSpPr>
      <dsp:spPr>
        <a:xfrm>
          <a:off x="0" y="7617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Stéphane BERNY</a:t>
          </a:r>
          <a:endParaRPr lang="fr-FR" sz="2000" kern="1200" dirty="0"/>
        </a:p>
      </dsp:txBody>
      <dsp:txXfrm>
        <a:off x="0" y="7617"/>
        <a:ext cx="5929354" cy="627412"/>
      </dsp:txXfrm>
    </dsp:sp>
    <dsp:sp modelId="{A8CF3D2A-338C-469E-9D12-DF9D1FA383FE}">
      <dsp:nvSpPr>
        <dsp:cNvPr id="0" name=""/>
        <dsp:cNvSpPr/>
      </dsp:nvSpPr>
      <dsp:spPr>
        <a:xfrm>
          <a:off x="0" y="635030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635030"/>
        <a:ext cx="5929354" cy="331200"/>
      </dsp:txXfrm>
    </dsp:sp>
    <dsp:sp modelId="{AD3963D1-A0D5-4050-A571-DB65311903AF}">
      <dsp:nvSpPr>
        <dsp:cNvPr id="0" name=""/>
        <dsp:cNvSpPr/>
      </dsp:nvSpPr>
      <dsp:spPr>
        <a:xfrm>
          <a:off x="0" y="966230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Perrine EMIN</a:t>
          </a:r>
          <a:endParaRPr lang="fr-FR" sz="2000" kern="1200" dirty="0"/>
        </a:p>
      </dsp:txBody>
      <dsp:txXfrm>
        <a:off x="0" y="966230"/>
        <a:ext cx="5929354" cy="627412"/>
      </dsp:txXfrm>
    </dsp:sp>
    <dsp:sp modelId="{38830C7E-9352-4BE0-86A9-AD91FC0702CC}">
      <dsp:nvSpPr>
        <dsp:cNvPr id="0" name=""/>
        <dsp:cNvSpPr/>
      </dsp:nvSpPr>
      <dsp:spPr>
        <a:xfrm>
          <a:off x="0" y="1593642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1593642"/>
        <a:ext cx="5929354" cy="331200"/>
      </dsp:txXfrm>
    </dsp:sp>
    <dsp:sp modelId="{60D2D4BF-0134-4B78-A738-1A11C6205F28}">
      <dsp:nvSpPr>
        <dsp:cNvPr id="0" name=""/>
        <dsp:cNvSpPr/>
      </dsp:nvSpPr>
      <dsp:spPr>
        <a:xfrm>
          <a:off x="0" y="1924842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Marine ESPUCHE</a:t>
          </a:r>
          <a:endParaRPr lang="fr-FR" sz="2000" kern="1200" dirty="0"/>
        </a:p>
      </dsp:txBody>
      <dsp:txXfrm>
        <a:off x="0" y="1924842"/>
        <a:ext cx="5929354" cy="627412"/>
      </dsp:txXfrm>
    </dsp:sp>
    <dsp:sp modelId="{C1541650-8DA0-4367-95F8-C1C13652B068}">
      <dsp:nvSpPr>
        <dsp:cNvPr id="0" name=""/>
        <dsp:cNvSpPr/>
      </dsp:nvSpPr>
      <dsp:spPr>
        <a:xfrm>
          <a:off x="0" y="2552255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2552255"/>
        <a:ext cx="5929354" cy="331200"/>
      </dsp:txXfrm>
    </dsp:sp>
    <dsp:sp modelId="{2F6D51D0-C773-4B40-81A3-C9E54EE6E21E}">
      <dsp:nvSpPr>
        <dsp:cNvPr id="0" name=""/>
        <dsp:cNvSpPr/>
      </dsp:nvSpPr>
      <dsp:spPr>
        <a:xfrm>
          <a:off x="0" y="2883455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Vincent SALOMON</a:t>
          </a:r>
          <a:endParaRPr lang="fr-FR" sz="2000" kern="1200" dirty="0"/>
        </a:p>
      </dsp:txBody>
      <dsp:txXfrm>
        <a:off x="0" y="2883455"/>
        <a:ext cx="5929354" cy="627412"/>
      </dsp:txXfrm>
    </dsp:sp>
    <dsp:sp modelId="{3499B324-85D7-4CD8-A9A6-47534A457DAD}">
      <dsp:nvSpPr>
        <dsp:cNvPr id="0" name=""/>
        <dsp:cNvSpPr/>
      </dsp:nvSpPr>
      <dsp:spPr>
        <a:xfrm>
          <a:off x="0" y="3510868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3510868"/>
        <a:ext cx="5929354" cy="3312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BDF081B-8108-4184-8EDF-326D49D2383E}">
      <dsp:nvSpPr>
        <dsp:cNvPr id="0" name=""/>
        <dsp:cNvSpPr/>
      </dsp:nvSpPr>
      <dsp:spPr>
        <a:xfrm rot="5400000">
          <a:off x="-183966" y="185439"/>
          <a:ext cx="1226442" cy="858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DAO</a:t>
          </a:r>
          <a:endParaRPr lang="fr-FR" sz="1100" kern="1200" dirty="0"/>
        </a:p>
      </dsp:txBody>
      <dsp:txXfrm rot="5400000">
        <a:off x="-183966" y="185439"/>
        <a:ext cx="1226442" cy="858509"/>
      </dsp:txXfrm>
    </dsp:sp>
    <dsp:sp modelId="{17687ADF-8942-45C3-ACB2-5D81792CF736}">
      <dsp:nvSpPr>
        <dsp:cNvPr id="0" name=""/>
        <dsp:cNvSpPr/>
      </dsp:nvSpPr>
      <dsp:spPr>
        <a:xfrm rot="5400000">
          <a:off x="1155999" y="-297489"/>
          <a:ext cx="797187" cy="1392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err="1" smtClean="0"/>
            <a:t>SpringData</a:t>
          </a:r>
          <a:endParaRPr lang="fr-FR" sz="1500" kern="1200" dirty="0"/>
        </a:p>
      </dsp:txBody>
      <dsp:txXfrm rot="5400000">
        <a:off x="1155999" y="-297489"/>
        <a:ext cx="797187" cy="1392166"/>
      </dsp:txXfrm>
    </dsp:sp>
    <dsp:sp modelId="{47D1A7FB-23C4-4818-ADCA-19DD954F5D33}">
      <dsp:nvSpPr>
        <dsp:cNvPr id="0" name=""/>
        <dsp:cNvSpPr/>
      </dsp:nvSpPr>
      <dsp:spPr>
        <a:xfrm rot="5400000">
          <a:off x="-183966" y="1289238"/>
          <a:ext cx="1226442" cy="858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Service</a:t>
          </a:r>
          <a:endParaRPr lang="fr-FR" sz="1100" kern="1200" dirty="0"/>
        </a:p>
      </dsp:txBody>
      <dsp:txXfrm rot="5400000">
        <a:off x="-183966" y="1289238"/>
        <a:ext cx="1226442" cy="858509"/>
      </dsp:txXfrm>
    </dsp:sp>
    <dsp:sp modelId="{54A0723A-6477-4CE9-B1AB-308F205A7478}">
      <dsp:nvSpPr>
        <dsp:cNvPr id="0" name=""/>
        <dsp:cNvSpPr/>
      </dsp:nvSpPr>
      <dsp:spPr>
        <a:xfrm rot="5400000">
          <a:off x="1155999" y="807782"/>
          <a:ext cx="797187" cy="1392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Java</a:t>
          </a:r>
          <a:endParaRPr lang="fr-FR" sz="1500" kern="1200" dirty="0"/>
        </a:p>
      </dsp:txBody>
      <dsp:txXfrm rot="5400000">
        <a:off x="1155999" y="807782"/>
        <a:ext cx="797187" cy="1392166"/>
      </dsp:txXfrm>
    </dsp:sp>
    <dsp:sp modelId="{64AB97FA-C824-4BA6-A5B0-98E31BE7C766}">
      <dsp:nvSpPr>
        <dsp:cNvPr id="0" name=""/>
        <dsp:cNvSpPr/>
      </dsp:nvSpPr>
      <dsp:spPr>
        <a:xfrm rot="5400000">
          <a:off x="-183966" y="2393036"/>
          <a:ext cx="1226442" cy="858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Présentation</a:t>
          </a:r>
          <a:endParaRPr lang="fr-FR" sz="1100" kern="1200" dirty="0"/>
        </a:p>
      </dsp:txBody>
      <dsp:txXfrm rot="5400000">
        <a:off x="-183966" y="2393036"/>
        <a:ext cx="1226442" cy="858509"/>
      </dsp:txXfrm>
    </dsp:sp>
    <dsp:sp modelId="{27C89C98-7EB2-449E-B741-2335B675B14F}">
      <dsp:nvSpPr>
        <dsp:cNvPr id="0" name=""/>
        <dsp:cNvSpPr/>
      </dsp:nvSpPr>
      <dsp:spPr>
        <a:xfrm rot="5400000">
          <a:off x="1155999" y="1911580"/>
          <a:ext cx="797187" cy="1392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JSF</a:t>
          </a:r>
          <a:endParaRPr lang="fr-FR" sz="1500" kern="1200" dirty="0"/>
        </a:p>
      </dsp:txBody>
      <dsp:txXfrm rot="5400000">
        <a:off x="1155999" y="1911580"/>
        <a:ext cx="797187" cy="139216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159E1B-2CF1-4061-9AE8-EDE27C511E25}">
      <dsp:nvSpPr>
        <dsp:cNvPr id="0" name=""/>
        <dsp:cNvSpPr/>
      </dsp:nvSpPr>
      <dsp:spPr>
        <a:xfrm>
          <a:off x="3039563" y="79567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 smtClean="0"/>
            <a:t>Modification des soldes par virement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 smtClean="0"/>
            <a:t>JAVA</a:t>
          </a:r>
          <a:endParaRPr lang="fr-FR" sz="1100" b="0" kern="1200" dirty="0"/>
        </a:p>
      </dsp:txBody>
      <dsp:txXfrm>
        <a:off x="3039563" y="79567"/>
        <a:ext cx="1247375" cy="1247375"/>
      </dsp:txXfrm>
    </dsp:sp>
    <dsp:sp modelId="{F718EA7E-6B05-4757-A47B-7F865D5B9833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548502"/>
            <a:gd name="adj4" fmla="val 205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0C20A-FBC9-45A8-9916-E609CD2C3060}">
      <dsp:nvSpPr>
        <dsp:cNvPr id="0" name=""/>
        <dsp:cNvSpPr/>
      </dsp:nvSpPr>
      <dsp:spPr>
        <a:xfrm>
          <a:off x="3039563" y="2197866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Interception de la méthode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SPRING AOP</a:t>
          </a:r>
          <a:endParaRPr lang="fr-FR" sz="1100" kern="1200" dirty="0"/>
        </a:p>
      </dsp:txBody>
      <dsp:txXfrm>
        <a:off x="3039563" y="2197866"/>
        <a:ext cx="1247375" cy="1247375"/>
      </dsp:txXfrm>
    </dsp:sp>
    <dsp:sp modelId="{0CF76AF6-DA2F-4307-8C8B-3A1C5CB19897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5948502"/>
            <a:gd name="adj4" fmla="val 43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45C3D-A8F2-490D-BD8E-59C879CD18FB}">
      <dsp:nvSpPr>
        <dsp:cNvPr id="0" name=""/>
        <dsp:cNvSpPr/>
      </dsp:nvSpPr>
      <dsp:spPr>
        <a:xfrm>
          <a:off x="921265" y="2197866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Création ou suppression alerte en base selon solde modifié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SPRING DATA</a:t>
          </a:r>
          <a:endParaRPr lang="fr-FR" sz="1100" kern="1200" dirty="0"/>
        </a:p>
      </dsp:txBody>
      <dsp:txXfrm>
        <a:off x="921265" y="2197866"/>
        <a:ext cx="1247375" cy="1247375"/>
      </dsp:txXfrm>
    </dsp:sp>
    <dsp:sp modelId="{68613BE6-692A-4782-9943-3CA091BDC3FC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11348502"/>
            <a:gd name="adj4" fmla="val 97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91C76-C648-49F0-9A3C-17757EB06A17}">
      <dsp:nvSpPr>
        <dsp:cNvPr id="0" name=""/>
        <dsp:cNvSpPr/>
      </dsp:nvSpPr>
      <dsp:spPr>
        <a:xfrm>
          <a:off x="921265" y="79567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Affichage des alertes éventuelles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JSF</a:t>
          </a:r>
          <a:endParaRPr lang="fr-FR" sz="1100" kern="1200" dirty="0"/>
        </a:p>
      </dsp:txBody>
      <dsp:txXfrm>
        <a:off x="921265" y="79567"/>
        <a:ext cx="1247375" cy="1247375"/>
      </dsp:txXfrm>
    </dsp:sp>
    <dsp:sp modelId="{95A8B6AC-66FE-42B5-BCBF-60BA90A3EB9E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16748502"/>
            <a:gd name="adj4" fmla="val 151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D0C81-4683-447A-8B6D-5CCF739C53C9}" type="datetimeFigureOut">
              <a:rPr lang="fr-FR" smtClean="0"/>
              <a:pPr/>
              <a:t>30/05/2017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03B37-CABC-4D49-9D5A-5E0F21F445F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647905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FF15E-FFBD-43B0-A08B-964642DE97CD}" type="datetimeFigureOut">
              <a:rPr lang="fr-FR" smtClean="0"/>
              <a:pPr/>
              <a:t>30/05/2017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877E3-155D-4B3C-B3D1-BE6D808933C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9241856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877E3-155D-4B3C-B3D1-BE6D808933C6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0892" y="4823161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Data" Target="../diagrams/data2.xml"/><Relationship Id="rId7" Type="http://schemas.openxmlformats.org/officeDocument/2006/relationships/image" Target="../media/image76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presentation/proxibanque/directeur/afficherTousLesClientsEntreprises" TargetMode="External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presentation/proxibanque/directeur/afficherTransactionMoisDernier/3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2"/>
          </p:cNvPr>
          <p:cNvSpPr txBox="1"/>
          <p:nvPr/>
        </p:nvSpPr>
        <p:spPr>
          <a:xfrm>
            <a:off x="0" y="5750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588" y="431478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La </a:t>
            </a:r>
            <a:r>
              <a:rPr kumimoji="0" lang="en-US" altLang="ko-KR" sz="2400" b="1" i="1" dirty="0" err="1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banque</a:t>
            </a: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 </a:t>
            </a:r>
            <a:r>
              <a:rPr kumimoji="0" lang="en-US" altLang="ko-KR" sz="2400" b="1" i="1" dirty="0" err="1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proche</a:t>
            </a: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 de </a:t>
            </a:r>
            <a:r>
              <a:rPr kumimoji="0" lang="en-US" altLang="ko-KR" sz="2400" b="1" i="1" dirty="0" err="1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ses</a:t>
            </a: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 clients </a:t>
            </a:r>
            <a:endParaRPr kumimoji="0" lang="en-US" altLang="ko-KR" sz="2400" b="1" i="1" dirty="0">
              <a:solidFill>
                <a:schemeClr val="bg1"/>
              </a:solidFill>
              <a:latin typeface="Brush Script MT" pitchFamily="66" charset="0"/>
              <a:cs typeface="Arial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-1588" y="357188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PROXIBANQUE</a:t>
            </a:r>
          </a:p>
        </p:txBody>
      </p:sp>
    </p:spTree>
    <p:extLst>
      <p:ext uri="{BB962C8B-B14F-4D97-AF65-F5344CB8AC3E}">
        <p14:creationId xmlns:p14="http://schemas.microsoft.com/office/powerpoint/2010/main" xmlns="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téphane\Desktop\illustrations\agile-team-professionals-solutionsiq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6680" y="1203598"/>
            <a:ext cx="3025918" cy="1733403"/>
          </a:xfrm>
          <a:prstGeom prst="rect">
            <a:avLst/>
          </a:prstGeom>
          <a:noFill/>
        </p:spPr>
      </p:pic>
      <p:pic>
        <p:nvPicPr>
          <p:cNvPr id="1026" name="Picture 2" descr="C:\Users\Stéphane\Desktop\illustrations\16084055-Abstract-word-cloud-for-Extreme-programming-with-related-tags-and-terms-Stock-Pho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003798"/>
            <a:ext cx="1958157" cy="1691690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123728" y="785800"/>
            <a:ext cx="140311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Aspect « Gestion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076056" y="785800"/>
            <a:ext cx="201622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Aspect « Réalisation »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28" name="TextBox 16">
            <a:hlinkClick r:id="rId4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179512" y="1203598"/>
            <a:ext cx="610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Méthode AGILE   /   P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ratiques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issues de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l‘Extrême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programming</a:t>
            </a:r>
            <a:endParaRPr lang="fr-FR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79512" y="1635646"/>
            <a:ext cx="91440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-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communication intense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-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cycles de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développement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très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rapides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- intégration continue</a:t>
            </a: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- </a:t>
            </a:r>
            <a:r>
              <a:rPr lang="fr-FR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peer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fr-FR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programming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- entraide sur les points de blocage</a:t>
            </a: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- tests unitaires</a:t>
            </a: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-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jamais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d’ajout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qui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cassent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la compilation, font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échouer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les tests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ou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retardent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le travail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      -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respecter des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normes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de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nommage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            - appropriation collective</a:t>
            </a:r>
            <a:r>
              <a:rPr lang="fr-FR" sz="1600" u="sng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du code</a:t>
            </a: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                  - </a:t>
            </a:r>
            <a:r>
              <a:rPr lang="fr-FR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refactoring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                        -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partage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des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fichiers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sources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via Git et </a:t>
            </a:r>
            <a:r>
              <a:rPr lang="fr-FR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Github</a:t>
            </a:r>
            <a:endParaRPr lang="fr-FR" sz="1600" dirty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Planification des sprints</a:t>
            </a:r>
          </a:p>
        </p:txBody>
      </p:sp>
      <p:sp>
        <p:nvSpPr>
          <p:cNvPr id="2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251520" y="1131590"/>
            <a:ext cx="405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Interprétation et réponse aux exigences</a:t>
            </a:r>
            <a:endParaRPr lang="fr-F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83568" y="1491630"/>
            <a:ext cx="7820474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Rédaction des User Stories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Définition des fonctionnalités de produit (Product </a:t>
            </a:r>
            <a:r>
              <a:rPr lang="fr-FR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Backlog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Réunion de p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lanification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opérationnelle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(Sprint Planning Meeting)</a:t>
            </a:r>
            <a:endParaRPr lang="fr-FR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E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stimation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de la priorité et de la complexité de chaque tâche (Planning Poker)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Définition des sprints (Sprint </a:t>
            </a:r>
            <a:r>
              <a:rPr lang="fr-FR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Backlogs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Sprint 0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Sprint 1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Sprint 2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Rétrospective</a:t>
            </a:r>
          </a:p>
        </p:txBody>
      </p:sp>
      <p:pic>
        <p:nvPicPr>
          <p:cNvPr id="3074" name="Picture 2" descr="C:\Users\Stéphane\Desktop\illustrations\agile-sm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291830"/>
            <a:ext cx="3096344" cy="1303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Planification des sprints</a:t>
            </a:r>
          </a:p>
        </p:txBody>
      </p:sp>
      <p:sp>
        <p:nvSpPr>
          <p:cNvPr id="2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098" name="Picture 2" descr="C:\Users\Stéphane\Desktop\captures d'écrans\Etape1.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Planification des sprints</a:t>
            </a:r>
          </a:p>
        </p:txBody>
      </p:sp>
      <p:sp>
        <p:nvSpPr>
          <p:cNvPr id="2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122" name="Picture 2" descr="C:\Users\Stéphane\Desktop\captures d'écrans\Etape1.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71550"/>
            <a:ext cx="9144000" cy="43719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Planification des sprints</a:t>
            </a:r>
          </a:p>
        </p:txBody>
      </p:sp>
      <p:pic>
        <p:nvPicPr>
          <p:cNvPr id="21" name="Picture 4" descr="Etape2.jpg"/>
          <p:cNvPicPr>
            <a:picLocks noChangeAspect="1" noChangeArrowheads="1"/>
          </p:cNvPicPr>
          <p:nvPr/>
        </p:nvPicPr>
        <p:blipFill>
          <a:blip r:embed="rId2" cstate="print"/>
          <a:srcRect l="4257" t="23481" r="41995" b="29596"/>
          <a:stretch>
            <a:fillRect/>
          </a:stretch>
        </p:blipFill>
        <p:spPr bwMode="auto">
          <a:xfrm>
            <a:off x="0" y="801303"/>
            <a:ext cx="9144000" cy="4342197"/>
          </a:xfrm>
          <a:prstGeom prst="rect">
            <a:avLst/>
          </a:prstGeom>
          <a:noFill/>
        </p:spPr>
      </p:pic>
      <p:sp>
        <p:nvSpPr>
          <p:cNvPr id="29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Planification des sprints</a:t>
            </a:r>
          </a:p>
        </p:txBody>
      </p:sp>
      <p:sp>
        <p:nvSpPr>
          <p:cNvPr id="30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148" name="Picture 4" descr="C:\Users\Stéphane\Desktop\captures d'écrans\-Etape3.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75606"/>
            <a:ext cx="8574885" cy="2609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Planification des sprints</a:t>
            </a:r>
          </a:p>
        </p:txBody>
      </p:sp>
      <p:sp>
        <p:nvSpPr>
          <p:cNvPr id="30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194" name="Picture 2" descr="C:\Users\Stéphane\Desktop\captures d'écrans\-Etape3.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3" y="1275606"/>
            <a:ext cx="8640960" cy="28820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Planification des sprints</a:t>
            </a:r>
          </a:p>
        </p:txBody>
      </p:sp>
      <p:sp>
        <p:nvSpPr>
          <p:cNvPr id="30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171" name="Picture 3" descr="C:\Users\Stéphane\Desktop\captures d'écrans\Sprint 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283718"/>
            <a:ext cx="4176464" cy="2379613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0" y="156363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79388" algn="l"/>
                <a:tab pos="358775" algn="l"/>
                <a:tab pos="1163638" algn="l"/>
              </a:tabLst>
            </a:pPr>
            <a:r>
              <a:rPr lang="fr-FR" dirty="0" smtClean="0">
                <a:latin typeface="Calibri" pitchFamily="34" charset="0"/>
                <a:cs typeface="Calibri" pitchFamily="34" charset="0"/>
              </a:rPr>
              <a:t>    Sprint 1	</a:t>
            </a:r>
            <a:r>
              <a:rPr lang="fr-FR" sz="1600" i="1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Objectif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: Avoir une application qui fonctionne avec une première série de fonctionnalités</a:t>
            </a:r>
            <a:endParaRPr lang="fr-FR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0" y="120359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163638" algn="l"/>
              </a:tabLst>
            </a:pPr>
            <a:r>
              <a:rPr lang="fr-FR" dirty="0" smtClean="0">
                <a:latin typeface="Calibri" pitchFamily="34" charset="0"/>
                <a:cs typeface="Calibri" pitchFamily="34" charset="0"/>
              </a:rPr>
              <a:t>    Sprint 0	</a:t>
            </a:r>
            <a:r>
              <a:rPr lang="fr-FR" sz="1600" i="1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Objectif :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Phase de pré-développement</a:t>
            </a:r>
            <a:endParaRPr lang="fr-FR" dirty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2" name="Image 21" descr="20170524_094106.jpg"/>
          <p:cNvPicPr>
            <a:picLocks noChangeAspect="1"/>
          </p:cNvPicPr>
          <p:nvPr/>
        </p:nvPicPr>
        <p:blipFill>
          <a:blip r:embed="rId4" cstate="print"/>
          <a:srcRect r="9354"/>
          <a:stretch>
            <a:fillRect/>
          </a:stretch>
        </p:blipFill>
        <p:spPr>
          <a:xfrm flipH="1">
            <a:off x="5148064" y="2499742"/>
            <a:ext cx="2552886" cy="1584176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0" y="19236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algn="just">
              <a:tabLst>
                <a:tab pos="179388" algn="l"/>
                <a:tab pos="358775" algn="l"/>
                <a:tab pos="1163638" algn="l"/>
              </a:tabLst>
            </a:pPr>
            <a:r>
              <a:rPr lang="fr-FR" dirty="0" smtClean="0">
                <a:latin typeface="Calibri" pitchFamily="34" charset="0"/>
                <a:cs typeface="Calibri" pitchFamily="34" charset="0"/>
              </a:rPr>
              <a:t>Sprint  2	</a:t>
            </a:r>
            <a:r>
              <a:rPr lang="fr-FR" sz="1600" i="1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Objectifs :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Finalisation des fonctionnalités demandées par le client</a:t>
            </a:r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INGENIEURE EN GENIE DES MATERIAUX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147763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Attirée par la logique de développeur et par le secteur porteur qu’est l’informatique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- UML</a:t>
            </a:r>
          </a:p>
          <a:p>
            <a:r>
              <a:rPr lang="fr-FR" sz="1400" dirty="0" smtClean="0">
                <a:latin typeface="Arial" pitchFamily="34" charset="0"/>
                <a:cs typeface="Arial" pitchFamily="34" charset="0"/>
              </a:rPr>
              <a:t>	- Couches DAO et service en programmation par binôme, partie tests unitaires   </a:t>
            </a:r>
          </a:p>
          <a:p>
            <a:pPr marL="1120050" lvl="2">
              <a:buNone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principalement</a:t>
            </a:r>
          </a:p>
          <a:p>
            <a:pPr marL="1120050" lvl="2">
              <a:buNone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Interception par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Spring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AOP</a:t>
            </a:r>
          </a:p>
          <a:p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PERRINE EMIN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50084" t="29430" r="23456" b="36730"/>
          <a:stretch>
            <a:fillRect/>
          </a:stretch>
        </p:blipFill>
        <p:spPr bwMode="auto">
          <a:xfrm>
            <a:off x="1142976" y="1071552"/>
            <a:ext cx="97592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sp>
        <p:nvSpPr>
          <p:cNvPr id="19" name="Espace réservé du contenu 22"/>
          <p:cNvSpPr>
            <a:spLocks noGrp="1"/>
          </p:cNvSpPr>
          <p:nvPr>
            <p:ph idx="1"/>
          </p:nvPr>
        </p:nvSpPr>
        <p:spPr>
          <a:xfrm>
            <a:off x="285720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 Diagramme de cas d’utilisation : 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571618"/>
            <a:ext cx="7286676" cy="301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7584" y="1059582"/>
            <a:ext cx="7848872" cy="504056"/>
          </a:xfrm>
        </p:spPr>
        <p:txBody>
          <a:bodyPr/>
          <a:lstStyle/>
          <a:p>
            <a:r>
              <a:rPr lang="fr-FR" dirty="0" smtClean="0"/>
              <a:t>Cursus Universitaire - MASTER INFORMATIQUE / DOMOTIQUE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179512" y="1635646"/>
            <a:ext cx="8496944" cy="299573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Intérêts pour la formation :</a:t>
            </a:r>
          </a:p>
          <a:p>
            <a:r>
              <a:rPr lang="fr-FR" dirty="0" smtClean="0"/>
              <a:t>	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- Nécessaire remise à niveau de mes compétences</a:t>
            </a:r>
          </a:p>
          <a:p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- Méthodologie de conduite de projet</a:t>
            </a:r>
          </a:p>
          <a:p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- Java EE + </a:t>
            </a:r>
            <a:r>
              <a:rPr lang="fr-FR" dirty="0" err="1" smtClean="0">
                <a:solidFill>
                  <a:schemeClr val="accent5">
                    <a:lumMod val="75000"/>
                  </a:schemeClr>
                </a:solidFill>
              </a:rPr>
              <a:t>Frameworks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fr-FR" sz="1100" dirty="0" smtClean="0"/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 Tâches principales dans le projet :</a:t>
            </a:r>
          </a:p>
          <a:p>
            <a:r>
              <a:rPr lang="fr-FR" dirty="0" smtClean="0"/>
              <a:t>	-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Rôle de </a:t>
            </a:r>
            <a:r>
              <a:rPr lang="fr-FR" dirty="0" err="1" smtClean="0">
                <a:solidFill>
                  <a:schemeClr val="accent5">
                    <a:lumMod val="75000"/>
                  </a:schemeClr>
                </a:solidFill>
              </a:rPr>
              <a:t>Scrum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Master</a:t>
            </a:r>
          </a:p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- Aspect sécurité / authentification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- Front (</a:t>
            </a:r>
            <a:r>
              <a:rPr lang="fr-FR" sz="1400" dirty="0" err="1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Templates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Vues, </a:t>
            </a:r>
            <a:r>
              <a:rPr lang="fr-FR" sz="1400" dirty="0" err="1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Bootstrap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Responsive)</a:t>
            </a:r>
          </a:p>
          <a:p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- Fichiers de log</a:t>
            </a:r>
          </a:p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	- Alertes avec Perrine et Marine</a:t>
            </a:r>
          </a:p>
          <a:p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- Partage et upgrade de fonctionnalités dans toutes les couches</a:t>
            </a:r>
            <a:endParaRPr lang="fr-FR" sz="1400" dirty="0" smtClean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STEPHANE BERNY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7585" name="Picture 1" descr="C:\Users\Stéphane\Desktop\illustrations\javae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635646"/>
            <a:ext cx="2074491" cy="13862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sp>
        <p:nvSpPr>
          <p:cNvPr id="19" name="Espace réservé du contenu 22"/>
          <p:cNvSpPr>
            <a:spLocks noGrp="1"/>
          </p:cNvSpPr>
          <p:nvPr>
            <p:ph idx="1"/>
          </p:nvPr>
        </p:nvSpPr>
        <p:spPr>
          <a:xfrm>
            <a:off x="285720" y="903307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 Diagramme de classes : 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285866"/>
            <a:ext cx="656597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sp>
        <p:nvSpPr>
          <p:cNvPr id="19" name="Espace réservé du contenu 22"/>
          <p:cNvSpPr>
            <a:spLocks noGrp="1"/>
          </p:cNvSpPr>
          <p:nvPr>
            <p:ph idx="1"/>
          </p:nvPr>
        </p:nvSpPr>
        <p:spPr>
          <a:xfrm>
            <a:off x="285720" y="903307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 Diagramme de déploiement : 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571618"/>
            <a:ext cx="68961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Authentification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428742"/>
            <a:ext cx="6000792" cy="3436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Accueil Conseiller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415883"/>
            <a:ext cx="5500726" cy="345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Effectuer un virement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357304"/>
            <a:ext cx="5715040" cy="35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Accueil Directeur d’agence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357305"/>
            <a:ext cx="5643602" cy="354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Rapport des transactions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357304"/>
            <a:ext cx="5643602" cy="354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INGENIEURE CHIMISTE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147763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Rejet de la chimie</a:t>
            </a:r>
          </a:p>
          <a:p>
            <a:r>
              <a:rPr lang="fr-FR" dirty="0" smtClean="0"/>
              <a:t>	- Attrait pour la programmation informatique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- Architecture N-tiers</a:t>
            </a:r>
          </a:p>
          <a:p>
            <a:r>
              <a:rPr lang="fr-FR" dirty="0" smtClean="0"/>
              <a:t>	- Programmation en binôme avec Perrine  (service/dao)</a:t>
            </a:r>
          </a:p>
          <a:p>
            <a:r>
              <a:rPr lang="fr-FR" dirty="0" smtClean="0"/>
              <a:t>	- Services web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MARINE ESPUCHE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928676"/>
            <a:ext cx="1357322" cy="108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38086" t="65625" r="35547" b="19792"/>
          <a:stretch>
            <a:fillRect/>
          </a:stretch>
        </p:blipFill>
        <p:spPr bwMode="auto">
          <a:xfrm>
            <a:off x="214282" y="1214428"/>
            <a:ext cx="1071570" cy="33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2857488" y="1285866"/>
            <a:ext cx="2571768" cy="5000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 smtClean="0"/>
          </a:p>
          <a:p>
            <a:pPr algn="ctr"/>
            <a:r>
              <a:rPr lang="fr-FR" sz="1400" dirty="0" smtClean="0"/>
              <a:t>METIER</a:t>
            </a:r>
          </a:p>
          <a:p>
            <a:pPr algn="ctr"/>
            <a:endParaRPr lang="fr-FR" sz="1400" dirty="0" smtClean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 cstate="print"/>
          <a:srcRect l="17188" t="37500" r="75195" b="38542"/>
          <a:stretch>
            <a:fillRect/>
          </a:stretch>
        </p:blipFill>
        <p:spPr bwMode="auto">
          <a:xfrm>
            <a:off x="4714876" y="1357304"/>
            <a:ext cx="209047" cy="36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Connecteur droit 23"/>
          <p:cNvCxnSpPr/>
          <p:nvPr/>
        </p:nvCxnSpPr>
        <p:spPr>
          <a:xfrm rot="5400000">
            <a:off x="642115" y="3071022"/>
            <a:ext cx="3571900" cy="1588"/>
          </a:xfrm>
          <a:prstGeom prst="line">
            <a:avLst/>
          </a:prstGeom>
          <a:ln w="381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221558" y="1571618"/>
            <a:ext cx="135017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00B050"/>
                </a:solidFill>
              </a:rPr>
              <a:t>Partie CLIENT</a:t>
            </a:r>
            <a:endParaRPr lang="fr-FR" sz="120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7158" y="2143122"/>
            <a:ext cx="1543061" cy="249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PRESENTATION</a:t>
            </a:r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>
              <a:solidFill>
                <a:srgbClr val="C00000"/>
              </a:solidFill>
            </a:endParaRPr>
          </a:p>
          <a:p>
            <a:pPr algn="ctr"/>
            <a:endParaRPr lang="fr-FR" sz="1400" dirty="0" smtClean="0">
              <a:solidFill>
                <a:srgbClr val="C00000"/>
              </a:solidFill>
            </a:endParaRPr>
          </a:p>
          <a:p>
            <a:pPr algn="ctr"/>
            <a:r>
              <a:rPr lang="fr-FR" sz="1400" dirty="0" smtClean="0"/>
              <a:t> </a:t>
            </a:r>
            <a:endParaRPr lang="fr-FR" sz="1400" dirty="0"/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 cstate="print"/>
          <a:srcRect l="72852" t="73958" r="14843" b="12500"/>
          <a:stretch>
            <a:fillRect/>
          </a:stretch>
        </p:blipFill>
        <p:spPr bwMode="auto">
          <a:xfrm>
            <a:off x="714348" y="3121823"/>
            <a:ext cx="727019" cy="45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3645924"/>
            <a:ext cx="1275443" cy="283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6" cstate="print"/>
          <a:srcRect l="44727" t="29167" r="45312" b="53125"/>
          <a:stretch>
            <a:fillRect/>
          </a:stretch>
        </p:blipFill>
        <p:spPr bwMode="auto">
          <a:xfrm>
            <a:off x="914374" y="4057660"/>
            <a:ext cx="514354" cy="514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ectangle 32"/>
          <p:cNvSpPr/>
          <p:nvPr/>
        </p:nvSpPr>
        <p:spPr>
          <a:xfrm>
            <a:off x="2714612" y="2143122"/>
            <a:ext cx="1543061" cy="249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SERVICE</a:t>
            </a:r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>
              <a:solidFill>
                <a:schemeClr val="accent2"/>
              </a:solidFill>
            </a:endParaRPr>
          </a:p>
          <a:p>
            <a:pPr algn="ctr"/>
            <a:endParaRPr lang="fr-FR" sz="1400" dirty="0">
              <a:solidFill>
                <a:schemeClr val="accent2"/>
              </a:solidFill>
            </a:endParaRPr>
          </a:p>
          <a:p>
            <a:pPr algn="ctr"/>
            <a:endParaRPr lang="fr-FR" sz="1400" dirty="0">
              <a:solidFill>
                <a:schemeClr val="accent2"/>
              </a:solidFill>
            </a:endParaRPr>
          </a:p>
        </p:txBody>
      </p:sp>
      <p:sp>
        <p:nvSpPr>
          <p:cNvPr id="34" name="Double flèche horizontale 33"/>
          <p:cNvSpPr/>
          <p:nvPr/>
        </p:nvSpPr>
        <p:spPr>
          <a:xfrm>
            <a:off x="1643042" y="2786064"/>
            <a:ext cx="1285884" cy="720213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7" cstate="print"/>
          <a:srcRect l="15429" t="64583" r="71680" b="26042"/>
          <a:stretch>
            <a:fillRect/>
          </a:stretch>
        </p:blipFill>
        <p:spPr bwMode="auto">
          <a:xfrm>
            <a:off x="3164671" y="4230086"/>
            <a:ext cx="835825" cy="34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8" cstate="print"/>
          <a:srcRect l="40039" t="45833" r="37109" b="38542"/>
          <a:stretch>
            <a:fillRect/>
          </a:stretch>
        </p:blipFill>
        <p:spPr bwMode="auto">
          <a:xfrm>
            <a:off x="1987373" y="3033899"/>
            <a:ext cx="655801" cy="25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9" cstate="print"/>
          <a:srcRect l="17188" t="37500" r="75195" b="38542"/>
          <a:stretch>
            <a:fillRect/>
          </a:stretch>
        </p:blipFill>
        <p:spPr bwMode="auto">
          <a:xfrm>
            <a:off x="3343266" y="3304813"/>
            <a:ext cx="514354" cy="91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4929190" y="2158384"/>
            <a:ext cx="1543061" cy="249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DAO</a:t>
            </a:r>
          </a:p>
          <a:p>
            <a:pPr algn="ctr"/>
            <a:endParaRPr lang="fr-FR" sz="1400" dirty="0" smtClean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 smtClean="0"/>
          </a:p>
          <a:p>
            <a:pPr algn="ctr"/>
            <a:endParaRPr lang="fr-FR" sz="1400" dirty="0">
              <a:solidFill>
                <a:schemeClr val="accent2"/>
              </a:solidFill>
            </a:endParaRPr>
          </a:p>
          <a:p>
            <a:pPr algn="ctr"/>
            <a:endParaRPr lang="fr-FR" sz="1400" dirty="0" smtClean="0">
              <a:solidFill>
                <a:schemeClr val="accent2"/>
              </a:solidFill>
            </a:endParaRPr>
          </a:p>
        </p:txBody>
      </p:sp>
      <p:sp>
        <p:nvSpPr>
          <p:cNvPr id="39" name="Double flèche horizontale 38"/>
          <p:cNvSpPr/>
          <p:nvPr/>
        </p:nvSpPr>
        <p:spPr>
          <a:xfrm>
            <a:off x="4071934" y="2786064"/>
            <a:ext cx="1143008" cy="71438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7" cstate="print"/>
          <a:srcRect l="15429" t="64583" r="71680" b="26042"/>
          <a:stretch>
            <a:fillRect/>
          </a:stretch>
        </p:blipFill>
        <p:spPr bwMode="auto">
          <a:xfrm>
            <a:off x="5357818" y="4214824"/>
            <a:ext cx="835825" cy="34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8" cstate="print"/>
          <a:srcRect l="40039" t="45833" r="37109" b="38542"/>
          <a:stretch>
            <a:fillRect/>
          </a:stretch>
        </p:blipFill>
        <p:spPr bwMode="auto">
          <a:xfrm>
            <a:off x="4286248" y="3033899"/>
            <a:ext cx="655801" cy="25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Organigramme : Disque magnétique 41"/>
          <p:cNvSpPr/>
          <p:nvPr/>
        </p:nvSpPr>
        <p:spPr>
          <a:xfrm>
            <a:off x="6786578" y="2000240"/>
            <a:ext cx="1285884" cy="27146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BASE DE </a:t>
            </a:r>
          </a:p>
          <a:p>
            <a:pPr algn="ctr"/>
            <a:r>
              <a:rPr lang="fr-FR" sz="1200" dirty="0" smtClean="0"/>
              <a:t>DONNEES</a:t>
            </a:r>
            <a:endParaRPr lang="fr-FR" sz="1200" dirty="0"/>
          </a:p>
        </p:txBody>
      </p:sp>
      <p:sp>
        <p:nvSpPr>
          <p:cNvPr id="43" name="Rectangle 42"/>
          <p:cNvSpPr/>
          <p:nvPr/>
        </p:nvSpPr>
        <p:spPr>
          <a:xfrm>
            <a:off x="5643570" y="1580371"/>
            <a:ext cx="1543061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00B050"/>
                </a:solidFill>
              </a:rPr>
              <a:t>Partie SERVEUR</a:t>
            </a:r>
            <a:endParaRPr lang="fr-FR" sz="1200" dirty="0">
              <a:solidFill>
                <a:srgbClr val="00B05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1428728" y="2643188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857620" y="2643188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143636" y="2643188"/>
            <a:ext cx="928694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rot="10800000" flipV="1">
            <a:off x="6143636" y="3857634"/>
            <a:ext cx="928694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rot="10800000">
            <a:off x="3857620" y="4214824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rot="10800000">
            <a:off x="1571604" y="4214824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5400000">
            <a:off x="3250397" y="196452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rot="5400000">
            <a:off x="5179223" y="196452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358082" y="1214428"/>
            <a:ext cx="15001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 smtClean="0"/>
              <a:t>Web Services</a:t>
            </a:r>
          </a:p>
          <a:p>
            <a:pPr algn="ctr"/>
            <a:r>
              <a:rPr lang="fr-FR" sz="1100" dirty="0" smtClean="0"/>
              <a:t>multi </a:t>
            </a:r>
            <a:r>
              <a:rPr lang="fr-FR" sz="1100" dirty="0" err="1" smtClean="0"/>
              <a:t>languages</a:t>
            </a:r>
            <a:r>
              <a:rPr lang="fr-FR" sz="1100" dirty="0" smtClean="0"/>
              <a:t> </a:t>
            </a:r>
          </a:p>
          <a:p>
            <a:pPr algn="ctr"/>
            <a:r>
              <a:rPr lang="fr-FR" sz="1100" dirty="0" smtClean="0"/>
              <a:t>inter applications</a:t>
            </a:r>
            <a:endParaRPr lang="fr-FR" sz="1100" dirty="0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10" cstate="print"/>
          <a:srcRect l="14843" t="81250" r="73438" b="8333"/>
          <a:stretch>
            <a:fillRect/>
          </a:stretch>
        </p:blipFill>
        <p:spPr bwMode="auto">
          <a:xfrm>
            <a:off x="2071670" y="4429138"/>
            <a:ext cx="500066" cy="2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TextBox 16">
            <a:hlinkClick r:id="rId11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 cstate="print"/>
          <a:srcRect l="70899" t="28125" r="12695" b="52083"/>
          <a:stretch>
            <a:fillRect/>
          </a:stretch>
        </p:blipFill>
        <p:spPr bwMode="auto">
          <a:xfrm>
            <a:off x="5357818" y="3500444"/>
            <a:ext cx="785818" cy="53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Espace réservé du numéro de diapositive 7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2102627" y="234643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498164" y="234643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6500826" y="2572417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3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6500826" y="364592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4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4464843" y="3930610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5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02627" y="3930610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6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Maquettes 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Architecture N-tiers et outils de développement</a:t>
            </a: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2" cstate="print"/>
          <a:srcRect r="76953" b="73958"/>
          <a:stretch>
            <a:fillRect/>
          </a:stretch>
        </p:blipFill>
        <p:spPr bwMode="auto">
          <a:xfrm>
            <a:off x="1425714" y="1142990"/>
            <a:ext cx="2217592" cy="132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ZoneTexte 46"/>
          <p:cNvSpPr txBox="1"/>
          <p:nvPr/>
        </p:nvSpPr>
        <p:spPr>
          <a:xfrm>
            <a:off x="5429256" y="2571750"/>
            <a:ext cx="2599128" cy="21005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00" b="1" dirty="0" smtClean="0"/>
              <a:t>DAO  </a:t>
            </a:r>
          </a:p>
          <a:p>
            <a:r>
              <a:rPr lang="fr-FR" sz="1000" dirty="0" smtClean="0"/>
              <a:t>- </a:t>
            </a:r>
            <a:r>
              <a:rPr lang="fr-FR" sz="1000" i="1" dirty="0" err="1" smtClean="0"/>
              <a:t>src</a:t>
            </a:r>
            <a:r>
              <a:rPr lang="fr-FR" sz="1000" i="1" dirty="0" smtClean="0"/>
              <a:t>/test/</a:t>
            </a:r>
            <a:r>
              <a:rPr lang="fr-FR" sz="1000" i="1" dirty="0" err="1" smtClean="0"/>
              <a:t>resources</a:t>
            </a:r>
            <a:r>
              <a:rPr lang="fr-FR" sz="1000" dirty="0" smtClean="0"/>
              <a:t> :</a:t>
            </a:r>
          </a:p>
          <a:p>
            <a:r>
              <a:rPr lang="fr-FR" sz="1000" dirty="0" smtClean="0"/>
              <a:t> 	- applicationContext.xml </a:t>
            </a:r>
          </a:p>
          <a:p>
            <a:r>
              <a:rPr lang="fr-FR" sz="1000" dirty="0"/>
              <a:t>	</a:t>
            </a:r>
            <a:r>
              <a:rPr lang="fr-FR" sz="1000" dirty="0" smtClean="0"/>
              <a:t>(tests)</a:t>
            </a:r>
          </a:p>
          <a:p>
            <a:r>
              <a:rPr lang="fr-FR" sz="1000" dirty="0" smtClean="0"/>
              <a:t>	- </a:t>
            </a:r>
            <a:r>
              <a:rPr lang="fr-FR" sz="1000" dirty="0" err="1" smtClean="0"/>
              <a:t>sgbd.properties</a:t>
            </a:r>
            <a:endParaRPr lang="fr-FR" sz="1000" dirty="0" smtClean="0"/>
          </a:p>
          <a:p>
            <a:pPr>
              <a:buFontTx/>
              <a:buChar char="-"/>
            </a:pPr>
            <a:r>
              <a:rPr lang="fr-FR" sz="1000" i="1" dirty="0" smtClean="0"/>
              <a:t>pom.xml (jar) : </a:t>
            </a:r>
          </a:p>
          <a:p>
            <a:pPr lvl="2">
              <a:buFontTx/>
              <a:buChar char="-"/>
            </a:pPr>
            <a:r>
              <a:rPr lang="fr-FR" sz="1000" dirty="0"/>
              <a:t> </a:t>
            </a:r>
            <a:r>
              <a:rPr lang="fr-FR" sz="1000" dirty="0" err="1" smtClean="0"/>
              <a:t>mysql</a:t>
            </a:r>
            <a:r>
              <a:rPr lang="fr-FR" sz="1000" dirty="0" smtClean="0"/>
              <a:t>-</a:t>
            </a:r>
            <a:r>
              <a:rPr lang="fr-FR" sz="1000" dirty="0" err="1" smtClean="0"/>
              <a:t>connector</a:t>
            </a:r>
            <a:r>
              <a:rPr lang="fr-FR" sz="1000" dirty="0" smtClean="0"/>
              <a:t>-java</a:t>
            </a:r>
          </a:p>
          <a:p>
            <a:pPr lvl="2">
              <a:buFontTx/>
              <a:buChar char="-"/>
            </a:pPr>
            <a:r>
              <a:rPr lang="fr-FR" sz="1000" dirty="0"/>
              <a:t> </a:t>
            </a:r>
            <a:r>
              <a:rPr lang="fr-FR" sz="1000" dirty="0" smtClean="0"/>
              <a:t>module METIER 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commons</a:t>
            </a:r>
            <a:r>
              <a:rPr lang="fr-FR" sz="1000" dirty="0" smtClean="0"/>
              <a:t>-</a:t>
            </a:r>
            <a:r>
              <a:rPr lang="fr-FR" sz="1000" dirty="0" err="1" smtClean="0"/>
              <a:t>dbcp</a:t>
            </a:r>
            <a:endParaRPr lang="fr-FR" sz="1000" dirty="0" smtClean="0"/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spring</a:t>
            </a:r>
            <a:r>
              <a:rPr lang="fr-FR" sz="1000" dirty="0" smtClean="0"/>
              <a:t>-data-</a:t>
            </a:r>
            <a:r>
              <a:rPr lang="fr-FR" sz="1000" dirty="0" err="1" smtClean="0"/>
              <a:t>jpa</a:t>
            </a:r>
            <a:r>
              <a:rPr lang="fr-FR" sz="1000" dirty="0" smtClean="0"/>
              <a:t> 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Junit</a:t>
            </a: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endParaRPr lang="fr-FR" sz="1050" dirty="0"/>
          </a:p>
        </p:txBody>
      </p:sp>
      <p:sp>
        <p:nvSpPr>
          <p:cNvPr id="48" name="ZoneTexte 47"/>
          <p:cNvSpPr txBox="1"/>
          <p:nvPr/>
        </p:nvSpPr>
        <p:spPr>
          <a:xfrm>
            <a:off x="4357686" y="1142990"/>
            <a:ext cx="2928958" cy="117724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METIER </a:t>
            </a:r>
          </a:p>
          <a:p>
            <a:r>
              <a:rPr lang="fr-FR" sz="1000" i="1" dirty="0" smtClean="0"/>
              <a:t>- </a:t>
            </a:r>
            <a:r>
              <a:rPr lang="fr-FR" sz="1000" i="1" dirty="0" err="1" smtClean="0"/>
              <a:t>src</a:t>
            </a:r>
            <a:r>
              <a:rPr lang="fr-FR" sz="1000" i="1" dirty="0" smtClean="0"/>
              <a:t>/main/</a:t>
            </a:r>
            <a:r>
              <a:rPr lang="fr-FR" sz="1000" i="1" dirty="0" err="1" smtClean="0"/>
              <a:t>resources</a:t>
            </a:r>
            <a:r>
              <a:rPr lang="fr-FR" sz="1000" i="1" dirty="0" smtClean="0"/>
              <a:t>/META-INF :</a:t>
            </a:r>
          </a:p>
          <a:p>
            <a:r>
              <a:rPr lang="fr-FR" sz="1000" dirty="0" smtClean="0"/>
              <a:t> 	- persistence.xml</a:t>
            </a:r>
          </a:p>
          <a:p>
            <a:pPr>
              <a:buFontTx/>
              <a:buChar char="-"/>
            </a:pPr>
            <a:r>
              <a:rPr lang="fr-FR" sz="1000" i="1" dirty="0" smtClean="0"/>
              <a:t>pom.xml (jar) : 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spring</a:t>
            </a:r>
            <a:r>
              <a:rPr lang="fr-FR" sz="1000" dirty="0" smtClean="0"/>
              <a:t>-</a:t>
            </a:r>
            <a:r>
              <a:rPr lang="fr-FR" sz="1000" dirty="0" err="1" smtClean="0"/>
              <a:t>context</a:t>
            </a:r>
            <a:r>
              <a:rPr lang="fr-FR" sz="1000" dirty="0" smtClean="0"/>
              <a:t> et </a:t>
            </a:r>
            <a:r>
              <a:rPr lang="fr-FR" sz="1000" dirty="0" err="1"/>
              <a:t>spring</a:t>
            </a:r>
            <a:r>
              <a:rPr lang="fr-FR" sz="1000" dirty="0"/>
              <a:t>-</a:t>
            </a:r>
            <a:r>
              <a:rPr lang="fr-FR" sz="1000" dirty="0" err="1"/>
              <a:t>orm</a:t>
            </a:r>
            <a:endParaRPr lang="fr-FR" sz="1000" dirty="0" smtClean="0"/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hibernate</a:t>
            </a:r>
            <a:r>
              <a:rPr lang="fr-FR" sz="1000" dirty="0" smtClean="0"/>
              <a:t>-</a:t>
            </a:r>
            <a:r>
              <a:rPr lang="fr-FR" sz="1000" dirty="0" err="1" smtClean="0"/>
              <a:t>core</a:t>
            </a:r>
            <a:endParaRPr lang="fr-FR" sz="1000" dirty="0" smtClean="0"/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JUnit</a:t>
            </a:r>
            <a:endParaRPr lang="fr-FR" sz="1000" dirty="0" smtClean="0"/>
          </a:p>
        </p:txBody>
      </p:sp>
      <p:sp>
        <p:nvSpPr>
          <p:cNvPr id="49" name="ZoneTexte 48"/>
          <p:cNvSpPr txBox="1"/>
          <p:nvPr/>
        </p:nvSpPr>
        <p:spPr>
          <a:xfrm>
            <a:off x="2714612" y="2571750"/>
            <a:ext cx="2571768" cy="21431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SERVICE</a:t>
            </a:r>
            <a:r>
              <a:rPr lang="fr-FR" sz="1050" dirty="0" smtClean="0"/>
              <a:t> </a:t>
            </a:r>
            <a:endParaRPr lang="fr-FR" sz="1050" dirty="0"/>
          </a:p>
          <a:p>
            <a:r>
              <a:rPr lang="fr-FR" sz="1000" dirty="0" smtClean="0"/>
              <a:t>- </a:t>
            </a:r>
            <a:r>
              <a:rPr lang="fr-FR" sz="1000" i="1" dirty="0" err="1" smtClean="0"/>
              <a:t>src</a:t>
            </a:r>
            <a:r>
              <a:rPr lang="fr-FR" sz="1000" i="1" dirty="0" smtClean="0"/>
              <a:t>/main/</a:t>
            </a:r>
            <a:r>
              <a:rPr lang="fr-FR" sz="1000" i="1" dirty="0" err="1" smtClean="0"/>
              <a:t>resources</a:t>
            </a:r>
            <a:r>
              <a:rPr lang="fr-FR" sz="1000" dirty="0" smtClean="0"/>
              <a:t> :</a:t>
            </a:r>
          </a:p>
          <a:p>
            <a:r>
              <a:rPr lang="fr-FR" sz="1000" dirty="0" smtClean="0"/>
              <a:t> 	- applicationContext.xml</a:t>
            </a:r>
          </a:p>
          <a:p>
            <a:r>
              <a:rPr lang="fr-FR" sz="1000" dirty="0" smtClean="0"/>
              <a:t>	- </a:t>
            </a:r>
            <a:r>
              <a:rPr lang="fr-FR" sz="1000" dirty="0" err="1" smtClean="0"/>
              <a:t>sgbd.properties</a:t>
            </a:r>
            <a:endParaRPr lang="fr-FR" sz="1000" dirty="0" smtClean="0"/>
          </a:p>
          <a:p>
            <a:endParaRPr lang="fr-FR" sz="1000" dirty="0" smtClean="0"/>
          </a:p>
          <a:p>
            <a:pPr>
              <a:buFontTx/>
              <a:buChar char="-"/>
            </a:pPr>
            <a:r>
              <a:rPr lang="fr-FR" sz="1000" i="1" dirty="0" smtClean="0"/>
              <a:t>pom.xml (jar): </a:t>
            </a:r>
          </a:p>
          <a:p>
            <a:pPr lvl="2">
              <a:buFontTx/>
              <a:buChar char="-"/>
            </a:pPr>
            <a:r>
              <a:rPr lang="fr-FR" sz="1000" dirty="0"/>
              <a:t> </a:t>
            </a:r>
            <a:r>
              <a:rPr lang="fr-FR" sz="1000" dirty="0" smtClean="0"/>
              <a:t>module DAO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Junit</a:t>
            </a: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</p:txBody>
      </p:sp>
      <p:sp>
        <p:nvSpPr>
          <p:cNvPr id="50" name="ZoneTexte 49"/>
          <p:cNvSpPr txBox="1"/>
          <p:nvPr/>
        </p:nvSpPr>
        <p:spPr>
          <a:xfrm>
            <a:off x="142844" y="2571750"/>
            <a:ext cx="2428892" cy="21852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00" b="1" dirty="0" smtClean="0"/>
              <a:t>PRESENTATION</a:t>
            </a:r>
            <a:endParaRPr lang="fr-FR" sz="900" b="1" dirty="0"/>
          </a:p>
          <a:p>
            <a:r>
              <a:rPr lang="fr-FR" sz="900" i="1" dirty="0" smtClean="0"/>
              <a:t>- </a:t>
            </a:r>
            <a:r>
              <a:rPr lang="fr-FR" sz="900" i="1" dirty="0" err="1" smtClean="0"/>
              <a:t>src</a:t>
            </a:r>
            <a:r>
              <a:rPr lang="fr-FR" sz="900" i="1" dirty="0" smtClean="0"/>
              <a:t>/main/java :</a:t>
            </a:r>
          </a:p>
          <a:p>
            <a:r>
              <a:rPr lang="fr-FR" sz="900" dirty="0" smtClean="0"/>
              <a:t>	- </a:t>
            </a:r>
            <a:r>
              <a:rPr lang="fr-FR" sz="900" dirty="0" err="1" smtClean="0"/>
              <a:t>sgbd.properties</a:t>
            </a:r>
            <a:endParaRPr lang="fr-FR" sz="900" dirty="0" smtClean="0"/>
          </a:p>
          <a:p>
            <a:endParaRPr lang="fr-FR" sz="900" dirty="0" smtClean="0"/>
          </a:p>
          <a:p>
            <a:pPr>
              <a:buFontTx/>
              <a:buChar char="-"/>
            </a:pPr>
            <a:r>
              <a:rPr lang="fr-FR" sz="900" i="1" dirty="0" err="1" smtClean="0"/>
              <a:t>src</a:t>
            </a:r>
            <a:r>
              <a:rPr lang="fr-FR" sz="900" i="1" dirty="0" smtClean="0"/>
              <a:t>/main/</a:t>
            </a:r>
            <a:r>
              <a:rPr lang="fr-FR" sz="900" i="1" dirty="0" err="1" smtClean="0"/>
              <a:t>webapp</a:t>
            </a:r>
            <a:r>
              <a:rPr lang="fr-FR" sz="900" i="1" dirty="0" smtClean="0"/>
              <a:t>/WEB-INF </a:t>
            </a:r>
            <a:r>
              <a:rPr lang="fr-FR" sz="900" i="1" u="sng" dirty="0" smtClean="0"/>
              <a:t>:</a:t>
            </a:r>
          </a:p>
          <a:p>
            <a:pPr lvl="2">
              <a:buFontTx/>
              <a:buChar char="-"/>
            </a:pPr>
            <a:r>
              <a:rPr lang="fr-FR" sz="900" dirty="0" smtClean="0"/>
              <a:t> web.xml</a:t>
            </a:r>
          </a:p>
          <a:p>
            <a:pPr lvl="2">
              <a:buFontTx/>
              <a:buChar char="-"/>
            </a:pPr>
            <a:r>
              <a:rPr lang="fr-FR" sz="900" smtClean="0"/>
              <a:t> faces-config.xml</a:t>
            </a:r>
            <a:endParaRPr lang="fr-FR" sz="900" dirty="0" smtClean="0"/>
          </a:p>
          <a:p>
            <a:pPr lvl="2"/>
            <a:r>
              <a:rPr lang="fr-FR" sz="900" dirty="0" smtClean="0"/>
              <a:t>- applicationContext.xml</a:t>
            </a:r>
          </a:p>
          <a:p>
            <a:pPr>
              <a:buFontTx/>
              <a:buChar char="-"/>
            </a:pPr>
            <a:r>
              <a:rPr lang="fr-FR" sz="900" i="1" dirty="0" smtClean="0"/>
              <a:t>pom.xml (</a:t>
            </a:r>
            <a:r>
              <a:rPr lang="fr-FR" sz="900" i="1" dirty="0" err="1" smtClean="0"/>
              <a:t>war</a:t>
            </a:r>
            <a:r>
              <a:rPr lang="fr-FR" sz="900" i="1" dirty="0" smtClean="0"/>
              <a:t>) </a:t>
            </a:r>
            <a:r>
              <a:rPr lang="fr-FR" sz="900" i="1" u="sng" dirty="0" smtClean="0"/>
              <a:t>:  </a:t>
            </a:r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jsf</a:t>
            </a:r>
            <a:r>
              <a:rPr lang="fr-FR" sz="900" dirty="0" smtClean="0"/>
              <a:t>-api et </a:t>
            </a:r>
            <a:r>
              <a:rPr lang="fr-FR" sz="900" dirty="0" err="1" smtClean="0"/>
              <a:t>jsf</a:t>
            </a:r>
            <a:r>
              <a:rPr lang="fr-FR" sz="900" dirty="0" smtClean="0"/>
              <a:t>-</a:t>
            </a:r>
            <a:r>
              <a:rPr lang="fr-FR" sz="900" dirty="0" err="1" smtClean="0"/>
              <a:t>impl</a:t>
            </a:r>
            <a:endParaRPr lang="fr-FR" sz="900" dirty="0" smtClean="0"/>
          </a:p>
          <a:p>
            <a:pPr lvl="2">
              <a:buFontTx/>
              <a:buChar char="-"/>
            </a:pPr>
            <a:r>
              <a:rPr lang="fr-FR" sz="900" dirty="0" smtClean="0"/>
              <a:t> module SERVICE</a:t>
            </a:r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spring</a:t>
            </a:r>
            <a:r>
              <a:rPr lang="fr-FR" sz="900" dirty="0" smtClean="0"/>
              <a:t>-web</a:t>
            </a:r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Jstl</a:t>
            </a:r>
            <a:endParaRPr lang="fr-FR" sz="900" dirty="0" smtClean="0"/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Primefaces</a:t>
            </a:r>
            <a:endParaRPr lang="fr-FR" sz="900" dirty="0" smtClean="0"/>
          </a:p>
          <a:p>
            <a:pPr lvl="2"/>
            <a:endParaRPr lang="fr-FR" sz="900" dirty="0" smtClean="0"/>
          </a:p>
        </p:txBody>
      </p:sp>
      <p:sp>
        <p:nvSpPr>
          <p:cNvPr id="51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58" name="Espace réservé du numéro de diapositive 5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42844" y="785800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Contexte / Problématique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78605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Exigences client </a:t>
            </a:r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598366" y="1073280"/>
            <a:ext cx="6912768" cy="460648"/>
          </a:xfrm>
        </p:spPr>
        <p:txBody>
          <a:bodyPr/>
          <a:lstStyle/>
          <a:p>
            <a:r>
              <a:rPr lang="fr-FR" dirty="0" smtClean="0"/>
              <a:t>Présentation du client : PROXIBANQUE</a:t>
            </a:r>
            <a:endParaRPr lang="fr-FR" dirty="0"/>
          </a:p>
        </p:txBody>
      </p:sp>
      <p:sp>
        <p:nvSpPr>
          <p:cNvPr id="19" name="Espace réservé du contenu 3"/>
          <p:cNvSpPr>
            <a:spLocks noGrp="1"/>
          </p:cNvSpPr>
          <p:nvPr>
            <p:ph idx="10"/>
          </p:nvPr>
        </p:nvSpPr>
        <p:spPr>
          <a:xfrm>
            <a:off x="683568" y="1635646"/>
            <a:ext cx="6912768" cy="2995737"/>
          </a:xfrm>
        </p:spPr>
        <p:txBody>
          <a:bodyPr/>
          <a:lstStyle/>
          <a:p>
            <a:r>
              <a:rPr lang="fr-FR" dirty="0" smtClean="0"/>
              <a:t>Proche de ses clients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					Argent  sécurisé</a:t>
            </a:r>
          </a:p>
          <a:p>
            <a:pPr marL="360000">
              <a:tabLst>
                <a:tab pos="540000" algn="l"/>
              </a:tabLst>
            </a:pPr>
            <a:endParaRPr lang="fr-FR" dirty="0"/>
          </a:p>
          <a:p>
            <a:pPr marL="360000">
              <a:tabLst>
                <a:tab pos="540000" algn="l"/>
              </a:tabLst>
            </a:pPr>
            <a:endParaRPr lang="fr-FR" dirty="0" smtClean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067694"/>
            <a:ext cx="3046717" cy="210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 descr="Louer un coffre-fort à la banque : mode d’emploi - billet de banq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32040" y="1635646"/>
            <a:ext cx="2592288" cy="2592288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BESOIN CLIENT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4357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Interprétation des besoins</a:t>
            </a:r>
          </a:p>
        </p:txBody>
      </p:sp>
      <p:sp>
        <p:nvSpPr>
          <p:cNvPr id="33" name="TextBox 16">
            <a:hlinkClick r:id="rId5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95536" y="1707654"/>
            <a:ext cx="5366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un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modèle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pour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gérer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les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droits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d'une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application</a:t>
            </a:r>
          </a:p>
          <a:p>
            <a:pPr lvl="0"/>
            <a:endParaRPr lang="fr-FR" sz="8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des API qui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permettent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buFontTx/>
              <a:buChar char="-"/>
            </a:pP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d'utiliser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des technologies de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cryptographie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buFontTx/>
              <a:buChar char="-"/>
            </a:pP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le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réseau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au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travers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des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protocoles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sécurisés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SSL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ou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TLS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51520" y="1275606"/>
            <a:ext cx="328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Sécurité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Java :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nombreux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aspects</a:t>
            </a:r>
            <a:endParaRPr lang="fr-FR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95536" y="2931790"/>
            <a:ext cx="8004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JAAS :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Java Authentication and Authorization Service</a:t>
            </a:r>
            <a:endParaRPr lang="fr-FR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- framework de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sécurité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de Java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-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intégré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au JDK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depuis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la version 1.4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-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permet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l'authentification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 des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utilisateurs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et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d'y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associer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des permissions (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autorisations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)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290" name="Picture 2" descr="Résultat de recherche d'images pour &quot;java security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419622"/>
            <a:ext cx="2411760" cy="2053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95536" y="1275606"/>
            <a:ext cx="62008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>
                <a:latin typeface="Calibri" pitchFamily="34" charset="0"/>
                <a:cs typeface="Calibri" pitchFamily="34" charset="0"/>
              </a:rPr>
              <a:t>Authentification</a:t>
            </a:r>
            <a:endParaRPr lang="fr-FR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Login : adresse mail (unique)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Mot de passe : système de cryptage des mots de passe en BDD</a:t>
            </a:r>
          </a:p>
          <a:p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(géré par l’application et non par la BDD)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Informations enregistrées en BDD dans la table “personne”</a:t>
            </a:r>
            <a:endParaRPr lang="fr-FR" dirty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95536" y="2931790"/>
            <a:ext cx="8258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>
                <a:latin typeface="Calibri" pitchFamily="34" charset="0"/>
                <a:cs typeface="Calibri" pitchFamily="34" charset="0"/>
              </a:rPr>
              <a:t>Autorisations</a:t>
            </a:r>
            <a:endParaRPr lang="fr-FR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A chaque personne sont attribués des rôles : Conseiller Clientèle / Directeur d’Agence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Informations enregistrées en BDD dans la table “</a:t>
            </a:r>
            <a:r>
              <a:rPr lang="fr-FR" dirty="0" err="1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role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”</a:t>
            </a:r>
            <a:endParaRPr lang="fr-FR" dirty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95536" y="4011910"/>
            <a:ext cx="722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Moyennant la configuration correcte, JAAS va faire le lien entre ces 2 tables</a:t>
            </a:r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2" name="Text Box 3"/>
          <p:cNvSpPr txBox="1"/>
          <p:nvPr/>
        </p:nvSpPr>
        <p:spPr>
          <a:xfrm>
            <a:off x="828600" y="1131590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web.xml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&lt;security-constraint&gt;</a:t>
            </a:r>
          </a:p>
          <a:p>
            <a:pPr>
              <a:tabLst>
                <a:tab pos="720725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&lt;display-name&gt;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authentification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DirecteurAgence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&lt;/display-name&gt;</a:t>
            </a:r>
          </a:p>
          <a:p>
            <a:pPr>
              <a:tabLst>
                <a:tab pos="720725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&lt;!--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liste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des pages protégées --&gt;</a:t>
            </a:r>
          </a:p>
          <a:p>
            <a:pPr>
              <a:tabLst>
                <a:tab pos="720725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&lt;web-resource-collection&gt;&lt;web-resource-name&gt;les pages 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DirecteurAgence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&lt;/web-resource-name&gt;</a:t>
            </a:r>
          </a:p>
          <a:p>
            <a:pPr>
              <a:tabLst>
                <a:tab pos="720725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url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-pattern&gt;/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directeurAgence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/*&lt;/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url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-pattern&gt;&lt;/web-resource-collection&gt;</a:t>
            </a:r>
          </a:p>
          <a:p>
            <a:pPr>
              <a:tabLst>
                <a:tab pos="720725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&lt;!--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rôle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des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utilisateurs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qui y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ont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accès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--&gt;</a:t>
            </a:r>
          </a:p>
          <a:p>
            <a:pPr>
              <a:tabLst>
                <a:tab pos="720725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&lt;auth-constraint&gt;</a:t>
            </a:r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&lt;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role-name&gt;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DirecteurAgence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&lt;/role-name&gt;&lt;/auth-constraint&gt;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&lt;/security-constraint&gt;</a:t>
            </a:r>
          </a:p>
        </p:txBody>
      </p:sp>
      <p:sp>
        <p:nvSpPr>
          <p:cNvPr id="26" name="Rectangle à coins arrondis 25"/>
          <p:cNvSpPr/>
          <p:nvPr/>
        </p:nvSpPr>
        <p:spPr>
          <a:xfrm>
            <a:off x="5940152" y="1275606"/>
            <a:ext cx="2880320" cy="504056"/>
          </a:xfrm>
          <a:prstGeom prst="wedgeRoundRectCallout">
            <a:avLst>
              <a:gd name="adj1" fmla="val -54871"/>
              <a:gd name="adj2" fmla="val -200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mise</a:t>
            </a:r>
            <a:r>
              <a:rPr lang="en-US" sz="1400" dirty="0" smtClean="0">
                <a:solidFill>
                  <a:schemeClr val="tx1"/>
                </a:solidFill>
              </a:rPr>
              <a:t> en place de la protection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pour les </a:t>
            </a:r>
            <a:r>
              <a:rPr lang="en-US" sz="1400" dirty="0" err="1" smtClean="0">
                <a:solidFill>
                  <a:schemeClr val="tx1"/>
                </a:solidFill>
              </a:rPr>
              <a:t>Directeurs</a:t>
            </a:r>
            <a:r>
              <a:rPr lang="en-US" sz="1400" dirty="0" smtClean="0">
                <a:solidFill>
                  <a:schemeClr val="tx1"/>
                </a:solidFill>
              </a:rPr>
              <a:t>  </a:t>
            </a:r>
            <a:r>
              <a:rPr lang="en-US" sz="1400" dirty="0" err="1" smtClean="0">
                <a:solidFill>
                  <a:schemeClr val="tx1"/>
                </a:solidFill>
              </a:rPr>
              <a:t>d’Agence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7" name="Rectangle à coins arrondis 26"/>
          <p:cNvSpPr/>
          <p:nvPr/>
        </p:nvSpPr>
        <p:spPr>
          <a:xfrm>
            <a:off x="6012160" y="2787774"/>
            <a:ext cx="2880320" cy="504056"/>
          </a:xfrm>
          <a:prstGeom prst="wedgeRoundRectCallout">
            <a:avLst>
              <a:gd name="adj1" fmla="val -54871"/>
              <a:gd name="adj2" fmla="val -2006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mise</a:t>
            </a:r>
            <a:r>
              <a:rPr lang="en-US" sz="1400" dirty="0" smtClean="0">
                <a:solidFill>
                  <a:schemeClr val="tx1"/>
                </a:solidFill>
              </a:rPr>
              <a:t> en place de la protection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pour les </a:t>
            </a:r>
            <a:r>
              <a:rPr lang="en-US" sz="1400" dirty="0" err="1" smtClean="0">
                <a:solidFill>
                  <a:schemeClr val="tx1"/>
                </a:solidFill>
              </a:rPr>
              <a:t>Directeurs</a:t>
            </a:r>
            <a:r>
              <a:rPr lang="en-US" sz="1400" dirty="0" smtClean="0">
                <a:solidFill>
                  <a:schemeClr val="tx1"/>
                </a:solidFill>
              </a:rPr>
              <a:t>  </a:t>
            </a:r>
            <a:r>
              <a:rPr lang="en-US" sz="1400" dirty="0" err="1" smtClean="0">
                <a:solidFill>
                  <a:schemeClr val="tx1"/>
                </a:solidFill>
              </a:rPr>
              <a:t>d’Agence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827584" y="2859782"/>
            <a:ext cx="6114494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&lt;security-constraint&gt;</a:t>
            </a:r>
          </a:p>
          <a:p>
            <a:pPr marL="3175" lvl="1">
              <a:tabLst>
                <a:tab pos="627063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&lt;display-name&gt;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authentification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Conseiller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&lt;/display-name&gt;</a:t>
            </a:r>
          </a:p>
          <a:p>
            <a:pPr marL="3175" lvl="1">
              <a:tabLst>
                <a:tab pos="627063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&lt;!--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liste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des pages protégées --&gt;</a:t>
            </a:r>
          </a:p>
          <a:p>
            <a:pPr marL="3175" lvl="1">
              <a:tabLst>
                <a:tab pos="627063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&lt;web-resource-collection&gt;&lt;web-resource-name&gt;les pages 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Conseiller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&lt;/web-resource-name&gt;</a:t>
            </a:r>
          </a:p>
          <a:p>
            <a:pPr marL="3175" lvl="1">
              <a:tabLst>
                <a:tab pos="627063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url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-pattern&gt;/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conseiller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/*&lt;/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url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-pattern&gt;&lt;/web-resource-collection&gt;</a:t>
            </a:r>
          </a:p>
          <a:p>
            <a:pPr marL="3175" lvl="1">
              <a:tabLst>
                <a:tab pos="627063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&lt;!--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rôle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des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utilisateurs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qui y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ont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accès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--&gt;</a:t>
            </a:r>
          </a:p>
          <a:p>
            <a:pPr marL="3175" lvl="1">
              <a:tabLst>
                <a:tab pos="627063" algn="l"/>
              </a:tabLst>
            </a:pPr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&lt;auth-constraint&gt;&lt;role-name&gt;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Conseiller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&lt;/role-name&gt;</a:t>
            </a:r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&lt;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/auth-constraint&gt;</a:t>
            </a:r>
          </a:p>
          <a:p>
            <a:pPr marL="3175" lvl="1"/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&lt;/security-constraint&gt;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2" name="Text Box 3"/>
          <p:cNvSpPr txBox="1"/>
          <p:nvPr/>
        </p:nvSpPr>
        <p:spPr>
          <a:xfrm>
            <a:off x="0" y="1203598"/>
            <a:ext cx="914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en-US" sz="1600" dirty="0" smtClean="0">
                <a:latin typeface="Calibri" pitchFamily="34" charset="0"/>
                <a:cs typeface="Calibri" pitchFamily="34" charset="0"/>
              </a:rPr>
              <a:t>                   </a:t>
            </a:r>
            <a:r>
              <a:rPr lang="fr-FR" alt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web.xml</a:t>
            </a:r>
          </a:p>
          <a:p>
            <a:endParaRPr lang="en-US" sz="500" dirty="0" smtClean="0"/>
          </a:p>
          <a:p>
            <a:r>
              <a:rPr lang="en-US" sz="1000" dirty="0" smtClean="0"/>
              <a:t>	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&lt;!-- type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d'authentification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: mode FORM --&gt;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&lt;login-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config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	&lt;auth-method&gt;FORM&lt;/auth-method&gt;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	&lt;realm-name&gt;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Espace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sécurisé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&lt;/realm-name&gt;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&lt;!--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déclaration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formulaire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de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connexion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--&gt;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	&lt;form-login-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config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		&lt;form-login-page&gt;/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login.xhtml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&lt;/form-login-page&gt;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		&lt;form-error-page&gt;/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error.xhtml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&lt;/form-error-page&gt;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	&lt;/form-login-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config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&lt;/login-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config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&gt;</a:t>
            </a:r>
          </a:p>
          <a:p>
            <a:endParaRPr lang="en-US" sz="1100" dirty="0" smtClean="0">
              <a:latin typeface="Calibri" pitchFamily="34" charset="0"/>
              <a:cs typeface="Calibri" pitchFamily="34" charset="0"/>
            </a:endParaRPr>
          </a:p>
          <a:p>
            <a:endParaRPr lang="en-US" sz="1100" dirty="0" smtClean="0">
              <a:latin typeface="Calibri" pitchFamily="34" charset="0"/>
              <a:cs typeface="Calibri" pitchFamily="34" charset="0"/>
            </a:endParaRPr>
          </a:p>
          <a:p>
            <a:endParaRPr lang="en-US" sz="11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&lt;!-- Roles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utilisés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dans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l'application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(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sécurite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de 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programmation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--&gt;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&lt;security-role&gt;&lt;description&gt;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DirecteurAgence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&lt;/description&gt;&lt;role-name&gt;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DirecteurAgence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&lt;/role-name&gt;&lt;/security-role&gt;</a:t>
            </a:r>
          </a:p>
          <a:p>
            <a:endParaRPr lang="en-US" sz="11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&lt;security-role&gt;&lt;description&gt;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Conseiller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&lt;/description&gt;&lt;role-name&gt;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Conseiller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&lt;/role-name&gt;</a:t>
            </a:r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&lt;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/security-role&gt;</a:t>
            </a:r>
            <a:endParaRPr lang="en-US" sz="11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4788024" y="1275606"/>
            <a:ext cx="2880320" cy="504056"/>
          </a:xfrm>
          <a:prstGeom prst="wedgeRoundRectCallout">
            <a:avLst>
              <a:gd name="adj1" fmla="val -58121"/>
              <a:gd name="adj2" fmla="val 3993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Authentification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4" name="Rectangle à coins arrondis 23"/>
          <p:cNvSpPr/>
          <p:nvPr/>
        </p:nvSpPr>
        <p:spPr>
          <a:xfrm>
            <a:off x="5724128" y="3075806"/>
            <a:ext cx="1656184" cy="504056"/>
          </a:xfrm>
          <a:prstGeom prst="wedgeRoundRectCallout">
            <a:avLst>
              <a:gd name="adj1" fmla="val -62870"/>
              <a:gd name="adj2" fmla="val 3421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Rôles</a:t>
            </a: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539552" y="1203598"/>
            <a:ext cx="72008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sz="1600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context.xml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&lt;!-- The contents of this file will be loaded for each web application --&gt;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&lt;Context&gt;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&lt;Resource name="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proxibanque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jdbc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" auth="Container" type="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javax.sql.DataSource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"</a:t>
            </a:r>
          </a:p>
          <a:p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maxActive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="100" 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maxIdl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="30" 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maxWait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="10000"</a:t>
            </a:r>
          </a:p>
          <a:p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username="root"</a:t>
            </a:r>
          </a:p>
          <a:p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password=""</a:t>
            </a:r>
          </a:p>
          <a:p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driverClassName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="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com.mysql.jdbc.Driver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"</a:t>
            </a:r>
          </a:p>
          <a:p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url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="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jdbc:mysql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://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localhost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proxibanque?autoReconnect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=true"/&gt;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	&lt;Realm 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className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="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org.apache.catalina.realm.DataSourceRealm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"</a:t>
            </a:r>
          </a:p>
          <a:p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dataSourceName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="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proxibanque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jdbc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" </a:t>
            </a:r>
            <a:r>
              <a:rPr lang="en-US" sz="1100" dirty="0" err="1" smtClean="0">
                <a:latin typeface="Calibri" pitchFamily="34" charset="0"/>
                <a:cs typeface="Calibri" pitchFamily="34" charset="0"/>
              </a:rPr>
              <a:t>localDataSource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="true"</a:t>
            </a:r>
          </a:p>
          <a:p>
            <a:r>
              <a:rPr lang="fr-FR" altLang="en-US" sz="11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userTable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="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personne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"</a:t>
            </a:r>
          </a:p>
          <a:p>
            <a:r>
              <a:rPr lang="fr-FR" alt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userRoleTable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="roles"</a:t>
            </a:r>
          </a:p>
          <a:p>
            <a:r>
              <a:rPr lang="fr-FR" alt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userNameCol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="email"</a:t>
            </a:r>
          </a:p>
          <a:p>
            <a:r>
              <a:rPr lang="fr-FR" alt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userCredCol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="password"</a:t>
            </a:r>
          </a:p>
          <a:p>
            <a:r>
              <a:rPr lang="fr-FR" alt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		</a:t>
            </a:r>
            <a:r>
              <a:rPr lang="en-US" sz="1100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roleNameCol</a:t>
            </a:r>
            <a:r>
              <a:rPr lang="en-US" sz="1100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="role“</a:t>
            </a:r>
            <a:r>
              <a:rPr lang="en-US" sz="1100" dirty="0" smtClean="0">
                <a:latin typeface="Calibri" pitchFamily="34" charset="0"/>
                <a:cs typeface="Calibri" pitchFamily="34" charset="0"/>
              </a:rPr>
              <a:t>/&gt;</a:t>
            </a:r>
          </a:p>
          <a:p>
            <a:r>
              <a:rPr lang="en-US" sz="1100" dirty="0" smtClean="0">
                <a:latin typeface="Calibri" pitchFamily="34" charset="0"/>
                <a:cs typeface="Calibri" pitchFamily="34" charset="0"/>
              </a:rPr>
              <a:t>&lt;/Context&gt;</a:t>
            </a:r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098" name="Picture 2" descr="C:\Users\Stéphane\Desktop\captures d'écrans\MVC vue authentification.jpg"/>
          <p:cNvPicPr>
            <a:picLocks noChangeAspect="1" noChangeArrowheads="1"/>
          </p:cNvPicPr>
          <p:nvPr/>
        </p:nvPicPr>
        <p:blipFill>
          <a:blip r:embed="rId3" cstate="print"/>
          <a:srcRect t="27523" b="3668"/>
          <a:stretch>
            <a:fillRect/>
          </a:stretch>
        </p:blipFill>
        <p:spPr bwMode="auto">
          <a:xfrm>
            <a:off x="251520" y="1491630"/>
            <a:ext cx="7704856" cy="2931195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323528" y="1131590"/>
            <a:ext cx="213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Couche présentation</a:t>
            </a:r>
            <a:endParaRPr lang="fr-FR" dirty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23528" y="1131590"/>
            <a:ext cx="21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Couche présentation</a:t>
            </a:r>
            <a:endParaRPr lang="fr-FR" dirty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3" name="Picture 3" descr="C:\Users\Stéphane\Desktop\captures d'écrans\bean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63638"/>
            <a:ext cx="5280944" cy="2981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323528" y="1131590"/>
            <a:ext cx="21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Couche présentation</a:t>
            </a:r>
            <a:endParaRPr lang="fr-FR" dirty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2" name="Picture 2" descr="C:\Users\Stéphane\Desktop\captures d'écrans\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563638"/>
            <a:ext cx="5265441" cy="3069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2" name="Groupe 60"/>
          <p:cNvGrpSpPr/>
          <p:nvPr/>
        </p:nvGrpSpPr>
        <p:grpSpPr>
          <a:xfrm>
            <a:off x="827584" y="1203598"/>
            <a:ext cx="6984776" cy="3329348"/>
            <a:chOff x="611560" y="1347614"/>
            <a:chExt cx="7056784" cy="3329348"/>
          </a:xfrm>
        </p:grpSpPr>
        <p:sp>
          <p:nvSpPr>
            <p:cNvPr id="23" name="Folded Corner 4"/>
            <p:cNvSpPr/>
            <p:nvPr/>
          </p:nvSpPr>
          <p:spPr>
            <a:xfrm>
              <a:off x="611560" y="2334610"/>
              <a:ext cx="1520007" cy="152914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olded Corner 5"/>
            <p:cNvSpPr/>
            <p:nvPr/>
          </p:nvSpPr>
          <p:spPr>
            <a:xfrm>
              <a:off x="2778673" y="2334610"/>
              <a:ext cx="1520007" cy="152914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olded Corner 6"/>
            <p:cNvSpPr/>
            <p:nvPr/>
          </p:nvSpPr>
          <p:spPr>
            <a:xfrm>
              <a:off x="6148337" y="1347614"/>
              <a:ext cx="1520007" cy="152914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olded Corner 7"/>
            <p:cNvSpPr/>
            <p:nvPr/>
          </p:nvSpPr>
          <p:spPr>
            <a:xfrm>
              <a:off x="6147917" y="3147814"/>
              <a:ext cx="1520007" cy="152914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Text Box 10"/>
            <p:cNvSpPr txBox="1"/>
            <p:nvPr/>
          </p:nvSpPr>
          <p:spPr>
            <a:xfrm>
              <a:off x="755576" y="2931790"/>
              <a:ext cx="1244598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altLang="en-US" dirty="0"/>
                <a:t>index</a:t>
              </a:r>
            </a:p>
          </p:txBody>
        </p:sp>
        <p:sp>
          <p:nvSpPr>
            <p:cNvPr id="30" name="Text Box 11"/>
            <p:cNvSpPr txBox="1"/>
            <p:nvPr/>
          </p:nvSpPr>
          <p:spPr>
            <a:xfrm>
              <a:off x="2915816" y="2931790"/>
              <a:ext cx="1244598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altLang="en-US" dirty="0"/>
                <a:t>login</a:t>
              </a:r>
            </a:p>
          </p:txBody>
        </p:sp>
        <p:sp>
          <p:nvSpPr>
            <p:cNvPr id="31" name="Text Box 12"/>
            <p:cNvSpPr txBox="1"/>
            <p:nvPr/>
          </p:nvSpPr>
          <p:spPr>
            <a:xfrm>
              <a:off x="6286087" y="1707654"/>
              <a:ext cx="1244598" cy="73866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altLang="en-US" sz="1400" dirty="0"/>
                <a:t>page d'accueil</a:t>
              </a:r>
            </a:p>
            <a:p>
              <a:pPr algn="ctr"/>
              <a:r>
                <a:rPr lang="fr-FR" altLang="en-US" sz="1400" dirty="0"/>
                <a:t>“conseiller”</a:t>
              </a:r>
            </a:p>
          </p:txBody>
        </p:sp>
        <p:sp>
          <p:nvSpPr>
            <p:cNvPr id="32" name="Text Box 13"/>
            <p:cNvSpPr txBox="1"/>
            <p:nvPr/>
          </p:nvSpPr>
          <p:spPr>
            <a:xfrm>
              <a:off x="6300192" y="3623211"/>
              <a:ext cx="1244598" cy="8309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altLang="en-US" sz="1400" dirty="0"/>
                <a:t>page d'accueil</a:t>
              </a:r>
            </a:p>
            <a:p>
              <a:pPr algn="ctr"/>
              <a:r>
                <a:rPr lang="fr-FR" altLang="en-US" sz="1400" dirty="0"/>
                <a:t>“directeur</a:t>
              </a:r>
              <a:r>
                <a:rPr lang="fr-FR" altLang="en-US" sz="2000" dirty="0"/>
                <a:t>”</a:t>
              </a:r>
            </a:p>
          </p:txBody>
        </p:sp>
        <p:cxnSp>
          <p:nvCxnSpPr>
            <p:cNvPr id="33" name="Straight Connector 14"/>
            <p:cNvCxnSpPr/>
            <p:nvPr/>
          </p:nvCxnSpPr>
          <p:spPr>
            <a:xfrm>
              <a:off x="2495275" y="1731986"/>
              <a:ext cx="0" cy="2802511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15"/>
            <p:cNvCxnSpPr/>
            <p:nvPr/>
          </p:nvCxnSpPr>
          <p:spPr>
            <a:xfrm>
              <a:off x="2051720" y="2701605"/>
              <a:ext cx="450283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16"/>
            <p:cNvCxnSpPr/>
            <p:nvPr/>
          </p:nvCxnSpPr>
          <p:spPr>
            <a:xfrm>
              <a:off x="2051720" y="3512749"/>
              <a:ext cx="44355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 Box 17"/>
            <p:cNvSpPr txBox="1"/>
            <p:nvPr/>
          </p:nvSpPr>
          <p:spPr>
            <a:xfrm>
              <a:off x="683568" y="2427734"/>
              <a:ext cx="1244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altLang="en-US" dirty="0"/>
                <a:t>conseiller</a:t>
              </a:r>
            </a:p>
          </p:txBody>
        </p:sp>
        <p:sp>
          <p:nvSpPr>
            <p:cNvPr id="51" name="Text Box 18"/>
            <p:cNvSpPr txBox="1"/>
            <p:nvPr/>
          </p:nvSpPr>
          <p:spPr>
            <a:xfrm>
              <a:off x="611560" y="3411964"/>
              <a:ext cx="1244598" cy="201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altLang="en-US"/>
                <a:t>directeur</a:t>
              </a:r>
            </a:p>
          </p:txBody>
        </p:sp>
        <p:sp>
          <p:nvSpPr>
            <p:cNvPr id="52" name="Can 19"/>
            <p:cNvSpPr/>
            <p:nvPr/>
          </p:nvSpPr>
          <p:spPr>
            <a:xfrm>
              <a:off x="4709061" y="2276224"/>
              <a:ext cx="1067774" cy="1645919"/>
            </a:xfrm>
            <a:prstGeom prst="can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3" name="Straight Arrow Connector 25"/>
            <p:cNvCxnSpPr/>
            <p:nvPr/>
          </p:nvCxnSpPr>
          <p:spPr>
            <a:xfrm>
              <a:off x="2502003" y="2701605"/>
              <a:ext cx="25430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26"/>
            <p:cNvCxnSpPr/>
            <p:nvPr/>
          </p:nvCxnSpPr>
          <p:spPr>
            <a:xfrm>
              <a:off x="2495275" y="3512749"/>
              <a:ext cx="259010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27"/>
            <p:cNvCxnSpPr/>
            <p:nvPr/>
          </p:nvCxnSpPr>
          <p:spPr>
            <a:xfrm>
              <a:off x="5085384" y="2701605"/>
              <a:ext cx="138587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28"/>
            <p:cNvCxnSpPr/>
            <p:nvPr/>
          </p:nvCxnSpPr>
          <p:spPr>
            <a:xfrm>
              <a:off x="5078656" y="3512749"/>
              <a:ext cx="138587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téphane\Desktop\captures d'écrans\Table person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63638"/>
            <a:ext cx="8915988" cy="3162367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107504" y="1131590"/>
            <a:ext cx="175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Table PERSONNE</a:t>
            </a:r>
            <a:endParaRPr lang="fr-FR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e 8"/>
          <p:cNvGrpSpPr/>
          <p:nvPr/>
        </p:nvGrpSpPr>
        <p:grpSpPr>
          <a:xfrm>
            <a:off x="6660232" y="1275606"/>
            <a:ext cx="2025213" cy="1368152"/>
            <a:chOff x="2267744" y="3507854"/>
            <a:chExt cx="2342140" cy="1512168"/>
          </a:xfrm>
        </p:grpSpPr>
        <p:pic>
          <p:nvPicPr>
            <p:cNvPr id="18" name="Picture 2" descr="Le gouvernement bruxellois s'attaque à la paperass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7744" y="3579862"/>
              <a:ext cx="2342140" cy="1317454"/>
            </a:xfrm>
            <a:prstGeom prst="rect">
              <a:avLst/>
            </a:prstGeom>
            <a:noFill/>
          </p:spPr>
        </p:pic>
        <p:sp>
          <p:nvSpPr>
            <p:cNvPr id="19" name="Interdiction 18"/>
            <p:cNvSpPr/>
            <p:nvPr/>
          </p:nvSpPr>
          <p:spPr>
            <a:xfrm>
              <a:off x="2699792" y="3507854"/>
              <a:ext cx="1584176" cy="1512168"/>
            </a:xfrm>
            <a:prstGeom prst="noSmoking">
              <a:avLst>
                <a:gd name="adj" fmla="val 948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142844" y="785800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Contexte / Problématique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8605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Exigences client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64357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Interprétation des besoins</a:t>
            </a:r>
          </a:p>
        </p:txBody>
      </p:sp>
      <p:sp>
        <p:nvSpPr>
          <p:cNvPr id="31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BESOIN CLIENT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395536" y="1131590"/>
            <a:ext cx="5048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Conseillers Clientèle</a:t>
            </a:r>
          </a:p>
          <a:p>
            <a:pPr lvl="1">
              <a:buFontTx/>
              <a:buChar char="-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Gérer plus efficacement les clients</a:t>
            </a:r>
          </a:p>
          <a:p>
            <a:pPr lvl="1">
              <a:buFontTx/>
              <a:buChar char="-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Être plus disponibles pour la relation clientèle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95536" y="2067694"/>
            <a:ext cx="5992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latin typeface="Calibri" pitchFamily="34" charset="0"/>
                <a:cs typeface="Calibri" pitchFamily="34" charset="0"/>
              </a:rPr>
              <a:t>  Directeurs d’Agence</a:t>
            </a:r>
          </a:p>
          <a:p>
            <a:pPr lvl="1">
              <a:buFontTx/>
              <a:buChar char="-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Gérer plus efficacement les conseillers clientèle</a:t>
            </a:r>
          </a:p>
          <a:p>
            <a:pPr lvl="1">
              <a:buFontTx/>
              <a:buChar char="-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Avoir un feedback en terme d’efficacité et de rentabilité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95536" y="3003798"/>
            <a:ext cx="73926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Fonctionnement global de la banque</a:t>
            </a:r>
          </a:p>
          <a:p>
            <a:pPr lvl="1">
              <a:buFontTx/>
              <a:buChar char="-"/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anose="020F0502020204030204" charset="0"/>
                <a:cs typeface="Calibri" pitchFamily="34" charset="0"/>
              </a:rPr>
              <a:t> Gestion des données clients des différentes agences</a:t>
            </a:r>
          </a:p>
          <a:p>
            <a:pPr lvl="1"/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anose="020F0502020204030204" charset="0"/>
                <a:cs typeface="Calibri" pitchFamily="34" charset="0"/>
              </a:rPr>
              <a:t>- Homogénéisation des outils et protocoles de gestion.</a:t>
            </a:r>
          </a:p>
          <a:p>
            <a:pPr lvl="1"/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anose="020F0502020204030204" charset="0"/>
                <a:cs typeface="Calibri" pitchFamily="34" charset="0"/>
              </a:rPr>
              <a:t>- Evolutivité en fonction de la demande des clients et de la concurrence.</a:t>
            </a:r>
          </a:p>
          <a:p>
            <a:pPr lvl="1"/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anose="020F0502020204030204" charset="0"/>
                <a:cs typeface="Calibri" pitchFamily="34" charset="0"/>
              </a:rPr>
              <a:t>- Proposer à terme des services à forte valeur ajoutée.</a:t>
            </a:r>
          </a:p>
          <a:p>
            <a:pPr lvl="1"/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latin typeface="Calibri" pitchFamily="34" charset="0"/>
                <a:ea typeface="Calibri" panose="020F0502020204030204" charset="0"/>
                <a:cs typeface="Calibri" pitchFamily="34" charset="0"/>
              </a:rPr>
              <a:t>- Image de marque d’une banque moderne.</a:t>
            </a:r>
            <a:endParaRPr lang="fr-FR" dirty="0" smtClean="0">
              <a:solidFill>
                <a:schemeClr val="accent5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107504" y="1131590"/>
            <a:ext cx="121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itchFamily="34" charset="0"/>
                <a:cs typeface="Calibri" pitchFamily="34" charset="0"/>
              </a:rPr>
              <a:t>Table ROLE</a:t>
            </a:r>
            <a:endParaRPr lang="fr-FR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C:\Users\Stéphane\Desktop\captures d'écrans\Table rôl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563638"/>
            <a:ext cx="5688632" cy="31374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2285998"/>
            <a:ext cx="7848872" cy="504056"/>
          </a:xfrm>
        </p:spPr>
        <p:txBody>
          <a:bodyPr/>
          <a:lstStyle/>
          <a:p>
            <a:pPr algn="ctr"/>
            <a:r>
              <a:rPr lang="fr-FR" dirty="0" smtClean="0"/>
              <a:t>AUTHENTIFICATION</a:t>
            </a:r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 </a:t>
            </a:r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MASTER GENETIQUE DES POPULATIONS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528341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Précédentes expériences en programmation PHP et C décisives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</a:t>
            </a:r>
            <a:r>
              <a:rPr lang="fr-FR" dirty="0"/>
              <a:t>- </a:t>
            </a:r>
            <a:r>
              <a:rPr lang="fr-FR" dirty="0" smtClean="0"/>
              <a:t>Couche présentation </a:t>
            </a:r>
          </a:p>
          <a:p>
            <a:r>
              <a:rPr lang="fr-FR" dirty="0"/>
              <a:t>	</a:t>
            </a:r>
            <a:r>
              <a:rPr lang="fr-FR" dirty="0" smtClean="0"/>
              <a:t>- Fonctionnalité Virement et fonctionnalités du directeur</a:t>
            </a:r>
          </a:p>
          <a:p>
            <a:r>
              <a:rPr lang="fr-FR" dirty="0"/>
              <a:t>	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VINCENT SALOMON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" name="Picture 2" descr="C:\Users\User\Desktop\proxiv4\candidatphoto\HPIM10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87703"/>
            <a:ext cx="1588152" cy="1196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40540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23797467"/>
              </p:ext>
            </p:extLst>
          </p:nvPr>
        </p:nvGraphicFramePr>
        <p:xfrm>
          <a:off x="611560" y="1059582"/>
          <a:ext cx="7929585" cy="364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806"/>
                <a:gridCol w="4224779"/>
              </a:tblGrid>
              <a:tr h="290869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Le besoin exprimé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La Fonctionnalité proposée</a:t>
                      </a:r>
                      <a:endParaRPr lang="fr-FR" sz="1400" dirty="0"/>
                    </a:p>
                  </a:txBody>
                  <a:tcPr/>
                </a:tc>
              </a:tr>
              <a:tr h="29086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Gestion de ses</a:t>
                      </a:r>
                      <a:r>
                        <a:rPr lang="fr-FR" sz="1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clients</a:t>
                      </a:r>
                      <a:endParaRPr lang="fr-FR" sz="1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9086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Visualiser l'ensemble de ses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'Liste des clients'</a:t>
                      </a:r>
                      <a:endParaRPr lang="fr-FR" sz="1400" dirty="0"/>
                    </a:p>
                  </a:txBody>
                  <a:tcPr/>
                </a:tc>
              </a:tr>
              <a:tr h="29086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Ajouter un nouveau client.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'Ajout d'un client'</a:t>
                      </a:r>
                      <a:endParaRPr lang="fr-FR" sz="1400" dirty="0"/>
                    </a:p>
                  </a:txBody>
                  <a:tcPr/>
                </a:tc>
              </a:tr>
              <a:tr h="303118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Modifier les informations de ses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'Edition d'un client'</a:t>
                      </a:r>
                      <a:endParaRPr lang="fr-FR" sz="1400" dirty="0"/>
                    </a:p>
                  </a:txBody>
                  <a:tcPr/>
                </a:tc>
              </a:tr>
              <a:tr h="494477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Supprimer</a:t>
                      </a:r>
                      <a:r>
                        <a:rPr lang="fr-FR" sz="1400" baseline="0" dirty="0" smtClean="0"/>
                        <a:t> ses</a:t>
                      </a:r>
                      <a:r>
                        <a:rPr lang="fr-FR" sz="1400" dirty="0" smtClean="0"/>
                        <a:t> clients.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'Suppression client'</a:t>
                      </a:r>
                      <a:br>
                        <a:rPr lang="fr-FR" sz="1400" dirty="0" smtClean="0"/>
                      </a:br>
                      <a:r>
                        <a:rPr lang="fr-FR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implique suppression de ses comptes</a:t>
                      </a:r>
                      <a:endParaRPr lang="fr-FR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9086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smtClean="0"/>
                        <a:t>Gestion des comptes de ses clients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44722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Visualiser</a:t>
                      </a:r>
                      <a:r>
                        <a:rPr lang="fr-FR" sz="1400" baseline="0" dirty="0" smtClean="0"/>
                        <a:t> </a:t>
                      </a:r>
                      <a:r>
                        <a:rPr lang="fr-FR" sz="1400" dirty="0" smtClean="0"/>
                        <a:t>les comptes de ses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'Liste comptes d'un client’</a:t>
                      </a:r>
                      <a:endParaRPr lang="fr-FR" sz="1400" dirty="0"/>
                    </a:p>
                  </a:txBody>
                  <a:tcPr/>
                </a:tc>
              </a:tr>
              <a:tr h="34358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Ajouter un compte à l’un</a:t>
                      </a:r>
                      <a:r>
                        <a:rPr lang="fr-FR" sz="1400" baseline="0" dirty="0" smtClean="0"/>
                        <a:t> de ses</a:t>
                      </a:r>
                      <a:r>
                        <a:rPr lang="fr-FR" sz="1400" dirty="0" smtClean="0"/>
                        <a:t>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'Ajout d'un compte'</a:t>
                      </a:r>
                      <a:endParaRPr lang="fr-FR" sz="1400" dirty="0"/>
                    </a:p>
                  </a:txBody>
                  <a:tcPr/>
                </a:tc>
              </a:tr>
              <a:tr h="290869"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Opérations sur les comptes</a:t>
                      </a:r>
                      <a:endParaRPr lang="fr-FR" sz="1400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29086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Effectuer un virement entre comptes.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'Virement Compte à Compte'</a:t>
                      </a:r>
                      <a:endParaRPr lang="fr-FR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9" name="Picture 2" descr="C:\Users\User\Desktop\proxiv4\screenshot proxibanque\Lister cli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7056" y="1047410"/>
            <a:ext cx="5183618" cy="36786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66808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8" name="Picture 2" descr="C:\Users\User\Desktop\proxiv4\screenshot proxibanque\Lister comp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0605" y="1059582"/>
            <a:ext cx="4819627" cy="3653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05540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9" name="Espace réservé du contenu 2"/>
          <p:cNvSpPr>
            <a:spLocks noGrp="1"/>
          </p:cNvSpPr>
          <p:nvPr>
            <p:ph idx="1"/>
          </p:nvPr>
        </p:nvSpPr>
        <p:spPr>
          <a:xfrm>
            <a:off x="539552" y="717933"/>
            <a:ext cx="8496944" cy="3942050"/>
          </a:xfrm>
          <a:noFill/>
        </p:spPr>
        <p:txBody>
          <a:bodyPr>
            <a:normAutofit fontScale="92500" lnSpcReduction="20000"/>
          </a:bodyPr>
          <a:lstStyle/>
          <a:p>
            <a:pPr algn="ctr">
              <a:spcBef>
                <a:spcPts val="0"/>
              </a:spcBef>
            </a:pPr>
            <a:endParaRPr lang="fr-FR" b="1" dirty="0" smtClean="0">
              <a:latin typeface="+mn-lt"/>
            </a:endParaRPr>
          </a:p>
          <a:p>
            <a:pPr algn="ctr">
              <a:spcBef>
                <a:spcPts val="0"/>
              </a:spcBef>
            </a:pPr>
            <a:endParaRPr lang="fr-FR" b="1" dirty="0" smtClean="0">
              <a:latin typeface="+mn-lt"/>
            </a:endParaRPr>
          </a:p>
          <a:p>
            <a:pPr algn="ctr">
              <a:spcBef>
                <a:spcPts val="0"/>
              </a:spcBef>
            </a:pPr>
            <a:r>
              <a:rPr lang="fr-FR" sz="2200" b="1" dirty="0" smtClean="0">
                <a:latin typeface="+mn-lt"/>
              </a:rPr>
              <a:t>'Liste des clients‘</a:t>
            </a:r>
            <a:br>
              <a:rPr lang="fr-FR" sz="2200" b="1" dirty="0" smtClean="0">
                <a:latin typeface="+mn-lt"/>
              </a:rPr>
            </a:br>
            <a:r>
              <a:rPr lang="fr-FR" sz="2200" b="1" dirty="0" smtClean="0">
                <a:latin typeface="+mn-lt"/>
              </a:rPr>
              <a:t> [couche présentation]</a:t>
            </a:r>
          </a:p>
          <a:p>
            <a:pPr algn="ctr">
              <a:spcBef>
                <a:spcPts val="0"/>
              </a:spcBef>
              <a:buNone/>
            </a:pPr>
            <a:endParaRPr lang="fr-FR" b="1" dirty="0" smtClean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fr-FR" dirty="0" smtClean="0">
                <a:latin typeface="+mn-lt"/>
              </a:rPr>
              <a:t>Techno : </a:t>
            </a:r>
            <a:r>
              <a:rPr lang="fr-FR" b="1" dirty="0" smtClean="0">
                <a:latin typeface="+mn-lt"/>
              </a:rPr>
              <a:t>JSF 2.2</a:t>
            </a:r>
            <a:r>
              <a:rPr lang="fr-FR" dirty="0" smtClean="0">
                <a:latin typeface="+mn-lt"/>
              </a:rPr>
              <a:t>, </a:t>
            </a:r>
            <a:r>
              <a:rPr lang="fr-FR" dirty="0" err="1" smtClean="0">
                <a:latin typeface="+mn-lt"/>
              </a:rPr>
              <a:t>PrimeFaces</a:t>
            </a:r>
            <a:r>
              <a:rPr lang="fr-FR" dirty="0" smtClean="0">
                <a:latin typeface="+mn-lt"/>
              </a:rPr>
              <a:t> 5, </a:t>
            </a:r>
            <a:r>
              <a:rPr lang="fr-FR" dirty="0" err="1" smtClean="0">
                <a:latin typeface="+mn-lt"/>
              </a:rPr>
              <a:t>BootStrap</a:t>
            </a:r>
            <a:r>
              <a:rPr lang="fr-FR" dirty="0" smtClean="0">
                <a:latin typeface="+mn-lt"/>
              </a:rPr>
              <a:t>, </a:t>
            </a:r>
            <a:r>
              <a:rPr lang="fr-FR" dirty="0" err="1" smtClean="0">
                <a:latin typeface="+mn-lt"/>
              </a:rPr>
              <a:t>Spring</a:t>
            </a:r>
            <a:r>
              <a:rPr lang="fr-FR" dirty="0" smtClean="0">
                <a:latin typeface="+mn-lt"/>
              </a:rPr>
              <a:t> 4</a:t>
            </a:r>
          </a:p>
          <a:p>
            <a:pPr>
              <a:spcBef>
                <a:spcPts val="0"/>
              </a:spcBef>
            </a:pPr>
            <a:r>
              <a:rPr lang="fr-FR" dirty="0" smtClean="0">
                <a:latin typeface="+mn-lt"/>
              </a:rPr>
              <a:t>Avantages : MVC (modèle, vue, contrôleur)</a:t>
            </a:r>
          </a:p>
          <a:p>
            <a:pPr>
              <a:spcBef>
                <a:spcPts val="0"/>
              </a:spcBef>
            </a:pPr>
            <a:endParaRPr lang="fr-FR" u="sng" dirty="0" smtClean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fr-FR" sz="1700" b="1" dirty="0" err="1" smtClean="0">
                <a:latin typeface="+mn-lt"/>
              </a:rPr>
              <a:t>xhtml</a:t>
            </a:r>
            <a:r>
              <a:rPr lang="fr-FR" sz="1700" dirty="0" smtClean="0">
                <a:latin typeface="+mn-lt"/>
              </a:rPr>
              <a:t> (vue)	</a:t>
            </a:r>
            <a:r>
              <a:rPr lang="fr-FR" sz="1700" b="1" dirty="0" err="1" smtClean="0">
                <a:latin typeface="+mn-lt"/>
              </a:rPr>
              <a:t>ManagedBean</a:t>
            </a:r>
            <a:r>
              <a:rPr lang="fr-FR" sz="1700" dirty="0" smtClean="0">
                <a:latin typeface="+mn-lt"/>
              </a:rPr>
              <a:t> (contrôleur)           </a:t>
            </a:r>
            <a:r>
              <a:rPr lang="fr-FR" sz="1700" b="1" dirty="0" smtClean="0">
                <a:latin typeface="+mn-lt"/>
              </a:rPr>
              <a:t>[couche persistance] </a:t>
            </a:r>
            <a:r>
              <a:rPr lang="fr-FR" sz="1700" dirty="0" smtClean="0">
                <a:latin typeface="+mn-lt"/>
              </a:rPr>
              <a:t>(modèle)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700" b="1" dirty="0" smtClean="0">
                <a:latin typeface="+mn-lt"/>
              </a:rPr>
              <a:t>		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700" b="1" dirty="0" smtClean="0">
                <a:latin typeface="+mn-lt"/>
              </a:rPr>
              <a:t>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700" b="1" dirty="0" smtClean="0">
                <a:latin typeface="+mn-lt"/>
              </a:rPr>
              <a:t>		[couche service]</a:t>
            </a:r>
            <a:endParaRPr lang="fr-FR" sz="1700" dirty="0" smtClean="0">
              <a:latin typeface="+mn-lt"/>
            </a:endParaRPr>
          </a:p>
          <a:p>
            <a:pPr>
              <a:spcBef>
                <a:spcPts val="0"/>
              </a:spcBef>
            </a:pPr>
            <a:endParaRPr lang="fr-FR" dirty="0" smtClean="0">
              <a:latin typeface="+mn-lt"/>
            </a:endParaRPr>
          </a:p>
          <a:p>
            <a:pPr>
              <a:spcBef>
                <a:spcPts val="0"/>
              </a:spcBef>
            </a:pPr>
            <a:endParaRPr lang="fr-FR" dirty="0" smtClean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fr-FR" dirty="0" smtClean="0">
                <a:latin typeface="+mn-lt"/>
              </a:rPr>
              <a:t>		Applications des		      	persistance 				Traitements 		           des données</a:t>
            </a:r>
            <a:endParaRPr lang="fr-FR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dirty="0" smtClean="0">
              <a:latin typeface="+mn-lt"/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1691680" y="2715766"/>
            <a:ext cx="720080" cy="0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3" descr="C:\Users\Stagiaire\Desktop\proxiv4\candidatphoto\OkuloLater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23878"/>
            <a:ext cx="611931" cy="76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necteur droit avec flèche 47"/>
          <p:cNvCxnSpPr/>
          <p:nvPr/>
        </p:nvCxnSpPr>
        <p:spPr>
          <a:xfrm flipV="1">
            <a:off x="3995936" y="2787774"/>
            <a:ext cx="1728192" cy="576064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3203848" y="2859782"/>
            <a:ext cx="0" cy="432048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39552" y="2499742"/>
            <a:ext cx="8136904" cy="201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598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proxiv4\screenshot code\service lister cli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9041" y="1851670"/>
            <a:ext cx="4454959" cy="2928243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843558"/>
            <a:ext cx="8496944" cy="3312368"/>
          </a:xfrm>
        </p:spPr>
        <p:txBody>
          <a:bodyPr/>
          <a:lstStyle/>
          <a:p>
            <a:pPr algn="ctr"/>
            <a:r>
              <a:rPr lang="fr-FR" b="1" dirty="0" smtClean="0">
                <a:latin typeface="+mn-lt"/>
              </a:rPr>
              <a:t>'Liste des clients‘</a:t>
            </a:r>
            <a:br>
              <a:rPr lang="fr-FR" b="1" dirty="0" smtClean="0">
                <a:latin typeface="+mn-lt"/>
              </a:rPr>
            </a:br>
            <a:r>
              <a:rPr lang="fr-FR" b="1" dirty="0" smtClean="0">
                <a:latin typeface="+mn-lt"/>
              </a:rPr>
              <a:t>[</a:t>
            </a:r>
            <a:r>
              <a:rPr lang="fr-FR" b="1" dirty="0">
                <a:latin typeface="+mn-lt"/>
              </a:rPr>
              <a:t>couche service]</a:t>
            </a:r>
            <a:endParaRPr lang="fr-FR" dirty="0">
              <a:latin typeface="+mn-lt"/>
            </a:endParaRPr>
          </a:p>
          <a:p>
            <a:r>
              <a:rPr lang="fr-FR" dirty="0" smtClean="0">
                <a:latin typeface="+mn-lt"/>
              </a:rPr>
              <a:t>Techno </a:t>
            </a:r>
            <a:r>
              <a:rPr lang="fr-FR" dirty="0">
                <a:latin typeface="+mn-lt"/>
              </a:rPr>
              <a:t>: </a:t>
            </a:r>
            <a:r>
              <a:rPr lang="fr-FR" b="1" dirty="0" err="1" smtClean="0">
                <a:latin typeface="+mn-lt"/>
              </a:rPr>
              <a:t>Spring</a:t>
            </a:r>
            <a:r>
              <a:rPr lang="fr-FR" dirty="0" smtClean="0">
                <a:latin typeface="+mn-lt"/>
              </a:rPr>
              <a:t> 4</a:t>
            </a:r>
          </a:p>
          <a:p>
            <a:r>
              <a:rPr lang="fr-FR" dirty="0" smtClean="0">
                <a:latin typeface="+mn-lt"/>
              </a:rPr>
              <a:t>Avantages :</a:t>
            </a:r>
            <a:r>
              <a:rPr lang="fr-FR" dirty="0">
                <a:latin typeface="+mn-lt"/>
              </a:rPr>
              <a:t/>
            </a:r>
            <a:br>
              <a:rPr lang="fr-FR" dirty="0">
                <a:latin typeface="+mn-lt"/>
              </a:rPr>
            </a:br>
            <a:r>
              <a:rPr lang="fr-FR" dirty="0" smtClean="0">
                <a:latin typeface="+mn-lt"/>
              </a:rPr>
              <a:t>- conteneur léger (</a:t>
            </a:r>
            <a:r>
              <a:rPr lang="fr-FR" dirty="0" err="1" smtClean="0">
                <a:latin typeface="+mn-lt"/>
              </a:rPr>
              <a:t>beans</a:t>
            </a:r>
            <a:r>
              <a:rPr lang="fr-FR" dirty="0">
                <a:latin typeface="+mn-lt"/>
              </a:rPr>
              <a:t>)</a:t>
            </a:r>
            <a:br>
              <a:rPr lang="fr-FR" dirty="0">
                <a:latin typeface="+mn-lt"/>
              </a:rPr>
            </a:br>
            <a:r>
              <a:rPr lang="fr-FR" dirty="0" smtClean="0">
                <a:latin typeface="+mn-lt"/>
              </a:rPr>
              <a:t>- injection </a:t>
            </a:r>
            <a:r>
              <a:rPr lang="fr-FR" dirty="0">
                <a:latin typeface="+mn-lt"/>
              </a:rPr>
              <a:t>de </a:t>
            </a:r>
            <a:r>
              <a:rPr lang="fr-FR" dirty="0" smtClean="0">
                <a:latin typeface="+mn-lt"/>
              </a:rPr>
              <a:t>dépendances</a:t>
            </a:r>
            <a:r>
              <a:rPr lang="fr-FR" dirty="0">
                <a:latin typeface="+mn-lt"/>
              </a:rPr>
              <a:t/>
            </a:r>
            <a:br>
              <a:rPr lang="fr-FR" dirty="0">
                <a:latin typeface="+mn-lt"/>
              </a:rPr>
            </a:br>
            <a:r>
              <a:rPr lang="fr-FR" dirty="0" smtClean="0">
                <a:latin typeface="+mn-lt"/>
              </a:rPr>
              <a:t>- inversion </a:t>
            </a:r>
            <a:r>
              <a:rPr lang="fr-FR" dirty="0">
                <a:latin typeface="+mn-lt"/>
              </a:rPr>
              <a:t>de contrôle</a:t>
            </a:r>
          </a:p>
          <a:p>
            <a:endParaRPr lang="fr-FR" dirty="0"/>
          </a:p>
        </p:txBody>
      </p:sp>
      <p:cxnSp>
        <p:nvCxnSpPr>
          <p:cNvPr id="44" name="Connecteur droit avec flèche 43"/>
          <p:cNvCxnSpPr/>
          <p:nvPr/>
        </p:nvCxnSpPr>
        <p:spPr>
          <a:xfrm flipV="1">
            <a:off x="3419872" y="2457856"/>
            <a:ext cx="1392077" cy="25791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3635896" y="2715766"/>
            <a:ext cx="1368152" cy="28803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249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proxiv4\screenshot code\métier personne JP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9702"/>
            <a:ext cx="2867249" cy="2920742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1296144"/>
          </a:xfrm>
        </p:spPr>
        <p:txBody>
          <a:bodyPr/>
          <a:lstStyle/>
          <a:p>
            <a:pPr algn="ctr"/>
            <a:r>
              <a:rPr lang="fr-FR" b="1" dirty="0" smtClean="0">
                <a:latin typeface="+mn-lt"/>
              </a:rPr>
              <a:t>'Liste des clients‘</a:t>
            </a:r>
            <a:br>
              <a:rPr lang="fr-FR" b="1" dirty="0" smtClean="0">
                <a:latin typeface="+mn-lt"/>
              </a:rPr>
            </a:br>
            <a:r>
              <a:rPr lang="fr-FR" b="1" dirty="0" smtClean="0">
                <a:latin typeface="+mn-lt"/>
              </a:rPr>
              <a:t>[couche </a:t>
            </a:r>
            <a:r>
              <a:rPr lang="fr-FR" b="1" dirty="0">
                <a:latin typeface="+mn-lt"/>
              </a:rPr>
              <a:t>métier]</a:t>
            </a:r>
            <a:endParaRPr lang="fr-FR" dirty="0">
              <a:latin typeface="+mn-lt"/>
            </a:endParaRPr>
          </a:p>
          <a:p>
            <a:r>
              <a:rPr lang="fr-FR" sz="1900" dirty="0">
                <a:latin typeface="+mn-lt"/>
              </a:rPr>
              <a:t>Techno : </a:t>
            </a:r>
            <a:r>
              <a:rPr lang="fr-FR" sz="1900" b="1" dirty="0">
                <a:latin typeface="+mn-lt"/>
              </a:rPr>
              <a:t>JPA 2.1, </a:t>
            </a:r>
            <a:r>
              <a:rPr lang="fr-FR" sz="1900" dirty="0" err="1">
                <a:latin typeface="+mn-lt"/>
              </a:rPr>
              <a:t>Spring</a:t>
            </a:r>
            <a:r>
              <a:rPr lang="fr-FR" sz="1900" dirty="0">
                <a:latin typeface="+mn-lt"/>
              </a:rPr>
              <a:t> 4</a:t>
            </a:r>
            <a:br>
              <a:rPr lang="fr-FR" sz="1900" dirty="0">
                <a:latin typeface="+mn-lt"/>
              </a:rPr>
            </a:br>
            <a:r>
              <a:rPr lang="fr-FR" sz="1900" dirty="0" smtClean="0">
                <a:latin typeface="+mn-lt"/>
              </a:rPr>
              <a:t>Avantages : ORM =&gt; </a:t>
            </a:r>
            <a:r>
              <a:rPr lang="fr-FR" sz="1900" dirty="0">
                <a:latin typeface="+mn-lt"/>
              </a:rPr>
              <a:t>transfert de données entre </a:t>
            </a:r>
            <a:r>
              <a:rPr lang="fr-FR" sz="1900" dirty="0" smtClean="0">
                <a:latin typeface="+mn-lt"/>
              </a:rPr>
              <a:t>structures</a:t>
            </a:r>
            <a:endParaRPr lang="fr-FR" sz="1900" dirty="0">
              <a:latin typeface="+mn-lt"/>
            </a:endParaRPr>
          </a:p>
          <a:p>
            <a:pPr algn="ctr"/>
            <a:r>
              <a:rPr lang="fr-FR" sz="1900" i="1" u="sng" dirty="0">
                <a:latin typeface="+mn-lt"/>
              </a:rPr>
              <a:t>classes</a:t>
            </a:r>
            <a:r>
              <a:rPr lang="fr-FR" sz="1900" dirty="0">
                <a:latin typeface="+mn-lt"/>
              </a:rPr>
              <a:t> et </a:t>
            </a:r>
            <a:r>
              <a:rPr lang="fr-FR" sz="1900" i="1" u="sng" dirty="0">
                <a:latin typeface="+mn-lt"/>
              </a:rPr>
              <a:t>tables</a:t>
            </a:r>
            <a:r>
              <a:rPr lang="fr-FR" sz="1900" dirty="0">
                <a:latin typeface="+mn-lt"/>
              </a:rPr>
              <a:t> </a:t>
            </a:r>
            <a:endParaRPr lang="fr-FR" sz="1900" b="1" dirty="0">
              <a:latin typeface="+mn-lt"/>
            </a:endParaRPr>
          </a:p>
        </p:txBody>
      </p:sp>
      <p:pic>
        <p:nvPicPr>
          <p:cNvPr id="33" name="Picture 2" descr="C:\Users\User\Desktop\proxiv4\screenshot code\bdd personn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22401" y="2787775"/>
            <a:ext cx="5521599" cy="1008111"/>
          </a:xfrm>
          <a:prstGeom prst="rect">
            <a:avLst/>
          </a:prstGeom>
          <a:noFill/>
        </p:spPr>
      </p:pic>
      <p:cxnSp>
        <p:nvCxnSpPr>
          <p:cNvPr id="35" name="Connecteur droit avec flèche 34"/>
          <p:cNvCxnSpPr/>
          <p:nvPr/>
        </p:nvCxnSpPr>
        <p:spPr>
          <a:xfrm flipV="1">
            <a:off x="1907704" y="2931790"/>
            <a:ext cx="2232248" cy="64604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1979712" y="2859782"/>
            <a:ext cx="1656184" cy="7200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323528" y="2571750"/>
            <a:ext cx="3816424" cy="7200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5148064" y="2571750"/>
            <a:ext cx="864096" cy="14401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833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915566"/>
            <a:ext cx="8496944" cy="1512168"/>
          </a:xfrm>
        </p:spPr>
        <p:txBody>
          <a:bodyPr/>
          <a:lstStyle/>
          <a:p>
            <a:pPr algn="ctr"/>
            <a:r>
              <a:rPr lang="fr-FR" b="1" dirty="0" smtClean="0"/>
              <a:t>'Liste des clients‘</a:t>
            </a:r>
            <a:br>
              <a:rPr lang="fr-FR" b="1" dirty="0" smtClean="0"/>
            </a:br>
            <a:r>
              <a:rPr lang="fr-FR" b="1" dirty="0" smtClean="0">
                <a:latin typeface="+mn-lt"/>
              </a:rPr>
              <a:t>[</a:t>
            </a:r>
            <a:r>
              <a:rPr lang="fr-FR" b="1" dirty="0">
                <a:latin typeface="+mn-lt"/>
              </a:rPr>
              <a:t>couche persistance]</a:t>
            </a:r>
            <a:endParaRPr lang="fr-FR" dirty="0">
              <a:latin typeface="+mn-lt"/>
            </a:endParaRPr>
          </a:p>
          <a:p>
            <a:r>
              <a:rPr lang="fr-FR" sz="1900" dirty="0">
                <a:latin typeface="+mn-lt"/>
              </a:rPr>
              <a:t>Techno : </a:t>
            </a:r>
            <a:r>
              <a:rPr lang="fr-FR" sz="1900" b="1" dirty="0" err="1">
                <a:latin typeface="+mn-lt"/>
              </a:rPr>
              <a:t>SpringData</a:t>
            </a:r>
            <a:r>
              <a:rPr lang="fr-FR" sz="1900" dirty="0">
                <a:latin typeface="+mn-lt"/>
              </a:rPr>
              <a:t/>
            </a:r>
            <a:br>
              <a:rPr lang="fr-FR" sz="1900" dirty="0">
                <a:latin typeface="+mn-lt"/>
              </a:rPr>
            </a:br>
            <a:r>
              <a:rPr lang="fr-FR" sz="1900" dirty="0" smtClean="0">
                <a:latin typeface="+mn-lt"/>
              </a:rPr>
              <a:t>Avantage :  </a:t>
            </a:r>
            <a:r>
              <a:rPr lang="fr-FR" sz="1900" strike="sngStrike" dirty="0" smtClean="0">
                <a:latin typeface="+mn-lt"/>
              </a:rPr>
              <a:t>implémentation</a:t>
            </a:r>
            <a:r>
              <a:rPr lang="fr-FR" sz="1900" dirty="0" smtClean="0">
                <a:latin typeface="+mn-lt"/>
              </a:rPr>
              <a:t> (couche </a:t>
            </a:r>
            <a:r>
              <a:rPr lang="fr-FR" sz="1900" dirty="0">
                <a:latin typeface="+mn-lt"/>
              </a:rPr>
              <a:t>par-dessus </a:t>
            </a:r>
            <a:r>
              <a:rPr lang="fr-FR" sz="1900" dirty="0" smtClean="0">
                <a:latin typeface="+mn-lt"/>
              </a:rPr>
              <a:t>JPA)</a:t>
            </a:r>
            <a:endParaRPr lang="fr-FR" sz="1900" dirty="0">
              <a:latin typeface="+mn-lt"/>
            </a:endParaRPr>
          </a:p>
        </p:txBody>
      </p:sp>
      <p:pic>
        <p:nvPicPr>
          <p:cNvPr id="1026" name="Picture 2" descr="C:\Users\User\Desktop\proxiv4\screenshot code\dao listes cli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55726"/>
            <a:ext cx="6278563" cy="2390775"/>
          </a:xfrm>
          <a:prstGeom prst="rect">
            <a:avLst/>
          </a:prstGeom>
          <a:noFill/>
        </p:spPr>
      </p:pic>
      <p:sp>
        <p:nvSpPr>
          <p:cNvPr id="29" name="ZoneTexte 28"/>
          <p:cNvSpPr txBox="1"/>
          <p:nvPr/>
        </p:nvSpPr>
        <p:spPr>
          <a:xfrm>
            <a:off x="5940152" y="393990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Requêtes nommées</a:t>
            </a:r>
            <a:endParaRPr lang="fr-FR" sz="1600" dirty="0"/>
          </a:p>
        </p:txBody>
      </p:sp>
      <p:cxnSp>
        <p:nvCxnSpPr>
          <p:cNvPr id="31" name="Connecteur droit avec flèche 30"/>
          <p:cNvCxnSpPr>
            <a:stCxn id="29" idx="1"/>
          </p:cNvCxnSpPr>
          <p:nvPr/>
        </p:nvCxnSpPr>
        <p:spPr>
          <a:xfrm flipH="1">
            <a:off x="1115616" y="4109179"/>
            <a:ext cx="4824536" cy="26277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5940152" y="2571750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Implémentation </a:t>
            </a:r>
            <a:br>
              <a:rPr lang="fr-FR" sz="1600" dirty="0" smtClean="0"/>
            </a:br>
            <a:r>
              <a:rPr lang="fr-FR" sz="1600" dirty="0" smtClean="0"/>
              <a:t>gérée par </a:t>
            </a:r>
            <a:r>
              <a:rPr lang="fr-FR" sz="1600" dirty="0" err="1" smtClean="0"/>
              <a:t>SpringData</a:t>
            </a:r>
            <a:endParaRPr lang="fr-FR" sz="1600" dirty="0"/>
          </a:p>
        </p:txBody>
      </p:sp>
      <p:cxnSp>
        <p:nvCxnSpPr>
          <p:cNvPr id="43" name="Connecteur droit avec flèche 42"/>
          <p:cNvCxnSpPr>
            <a:stCxn id="34" idx="1"/>
          </p:cNvCxnSpPr>
          <p:nvPr/>
        </p:nvCxnSpPr>
        <p:spPr>
          <a:xfrm flipH="1">
            <a:off x="1403648" y="2864138"/>
            <a:ext cx="4536504" cy="42769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22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42844" y="785800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Contexte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8605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Exigences client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64357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Interprétation des besoins</a:t>
            </a:r>
          </a:p>
        </p:txBody>
      </p:sp>
      <p:sp>
        <p:nvSpPr>
          <p:cNvPr id="3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BESOIN CLIENT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" name="Groupe 26"/>
          <p:cNvGrpSpPr/>
          <p:nvPr/>
        </p:nvGrpSpPr>
        <p:grpSpPr>
          <a:xfrm>
            <a:off x="2699792" y="3507854"/>
            <a:ext cx="4536504" cy="1008112"/>
            <a:chOff x="2699792" y="3507854"/>
            <a:chExt cx="4536504" cy="1008112"/>
          </a:xfrm>
        </p:grpSpPr>
        <p:sp>
          <p:nvSpPr>
            <p:cNvPr id="17" name="ZoneTexte 16"/>
            <p:cNvSpPr txBox="1"/>
            <p:nvPr/>
          </p:nvSpPr>
          <p:spPr>
            <a:xfrm>
              <a:off x="3923928" y="3579862"/>
              <a:ext cx="33123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Fonctionnalités spécifiques</a:t>
              </a:r>
            </a:p>
            <a:p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et pertinentes</a:t>
              </a:r>
            </a:p>
            <a:p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en fonction de l’utilisateur</a:t>
              </a:r>
            </a:p>
          </p:txBody>
        </p:sp>
        <p:pic>
          <p:nvPicPr>
            <p:cNvPr id="63492" name="Picture 4" descr="Résultat de recherche d'images pour &quot;utilisateur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3507854"/>
              <a:ext cx="1008112" cy="1008112"/>
            </a:xfrm>
            <a:prstGeom prst="rect">
              <a:avLst/>
            </a:prstGeom>
            <a:noFill/>
          </p:spPr>
        </p:pic>
      </p:grpSp>
      <p:grpSp>
        <p:nvGrpSpPr>
          <p:cNvPr id="3" name="Groupe 25"/>
          <p:cNvGrpSpPr/>
          <p:nvPr/>
        </p:nvGrpSpPr>
        <p:grpSpPr>
          <a:xfrm>
            <a:off x="1392666" y="2355726"/>
            <a:ext cx="3639370" cy="936104"/>
            <a:chOff x="1392666" y="2355726"/>
            <a:chExt cx="3639370" cy="936104"/>
          </a:xfrm>
        </p:grpSpPr>
        <p:sp>
          <p:nvSpPr>
            <p:cNvPr id="16" name="ZoneTexte 15"/>
            <p:cNvSpPr txBox="1"/>
            <p:nvPr/>
          </p:nvSpPr>
          <p:spPr>
            <a:xfrm>
              <a:off x="2915816" y="2499742"/>
              <a:ext cx="2116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Système de gestion</a:t>
              </a:r>
            </a:p>
            <a:p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centralisé évolutif</a:t>
              </a:r>
              <a:endParaRPr lang="fr-F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3495" name="Picture 7" descr="Résultat de recherche d'images pour &quot;gestion administration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92666" y="2355726"/>
              <a:ext cx="1163109" cy="936104"/>
            </a:xfrm>
            <a:prstGeom prst="rect">
              <a:avLst/>
            </a:prstGeom>
            <a:noFill/>
          </p:spPr>
        </p:pic>
      </p:grpSp>
      <p:grpSp>
        <p:nvGrpSpPr>
          <p:cNvPr id="4" name="Groupe 24"/>
          <p:cNvGrpSpPr/>
          <p:nvPr/>
        </p:nvGrpSpPr>
        <p:grpSpPr>
          <a:xfrm>
            <a:off x="251520" y="1347614"/>
            <a:ext cx="2917609" cy="792088"/>
            <a:chOff x="251520" y="1347614"/>
            <a:chExt cx="2917609" cy="792088"/>
          </a:xfrm>
        </p:grpSpPr>
        <p:sp>
          <p:nvSpPr>
            <p:cNvPr id="15" name="ZoneTexte 14"/>
            <p:cNvSpPr txBox="1"/>
            <p:nvPr/>
          </p:nvSpPr>
          <p:spPr>
            <a:xfrm>
              <a:off x="1259632" y="1419622"/>
              <a:ext cx="19094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Base de données</a:t>
              </a:r>
            </a:p>
            <a:p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relationnelle</a:t>
              </a:r>
              <a:endParaRPr lang="fr-FR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3497" name="Picture 9" descr="Résultat de recherche d'images pour &quot;base de données&quot;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1520" y="1347614"/>
              <a:ext cx="792088" cy="792088"/>
            </a:xfrm>
            <a:prstGeom prst="rect">
              <a:avLst/>
            </a:prstGeom>
            <a:noFill/>
          </p:spPr>
        </p:pic>
      </p:grpSp>
      <p:pic>
        <p:nvPicPr>
          <p:cNvPr id="63498" name="Picture 10" descr="C:\Users\Stéphane\Desktop\illustrations\entreprises-de-demain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1347614"/>
            <a:ext cx="2798173" cy="1866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9" name="Picture 2" descr="C:\Users\Stagiaire\Desktop\proxiv4\screenshot proxibanque\ajouter cli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31590"/>
            <a:ext cx="4706160" cy="35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429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User\Desktop\proxiv4\screenshot code\template messag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31670"/>
            <a:ext cx="2843808" cy="175378"/>
          </a:xfrm>
          <a:prstGeom prst="rect">
            <a:avLst/>
          </a:prstGeom>
          <a:noFill/>
        </p:spPr>
      </p:pic>
      <p:pic>
        <p:nvPicPr>
          <p:cNvPr id="2053" name="Picture 5" descr="C:\Users\User\Desktop\proxiv4\screenshot code\présentation ajout cl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23" y="2427734"/>
            <a:ext cx="2828685" cy="2016224"/>
          </a:xfrm>
          <a:prstGeom prst="rect">
            <a:avLst/>
          </a:prstGeom>
          <a:noFill/>
        </p:spPr>
      </p:pic>
      <p:pic>
        <p:nvPicPr>
          <p:cNvPr id="2052" name="Picture 4" descr="C:\Users\User\Desktop\proxiv4\screenshot code\présentation ajout client controle erreu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995686"/>
            <a:ext cx="3117425" cy="2166566"/>
          </a:xfrm>
          <a:prstGeom prst="rect">
            <a:avLst/>
          </a:prstGeom>
          <a:noFill/>
        </p:spPr>
      </p:pic>
      <p:pic>
        <p:nvPicPr>
          <p:cNvPr id="2051" name="Picture 3" descr="C:\Users\User\Desktop\proxiv4\screenshot code\service ajo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2427733"/>
            <a:ext cx="2808312" cy="2318627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6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275606"/>
            <a:ext cx="8496944" cy="1584176"/>
          </a:xfrm>
        </p:spPr>
        <p:txBody>
          <a:bodyPr/>
          <a:lstStyle/>
          <a:p>
            <a:pPr algn="ctr"/>
            <a:r>
              <a:rPr lang="fr-FR" dirty="0" smtClean="0">
                <a:latin typeface="+mn-lt"/>
              </a:rPr>
              <a:t>'Ajout d'un client'</a:t>
            </a:r>
          </a:p>
          <a:p>
            <a:pPr algn="ctr"/>
            <a:r>
              <a:rPr lang="fr-FR" b="1" dirty="0" smtClean="0">
                <a:latin typeface="+mn-lt"/>
              </a:rPr>
              <a:t>[</a:t>
            </a:r>
            <a:r>
              <a:rPr lang="fr-FR" b="1" dirty="0">
                <a:latin typeface="+mn-lt"/>
              </a:rPr>
              <a:t>couche présentation]</a:t>
            </a:r>
            <a:endParaRPr lang="fr-FR" dirty="0">
              <a:latin typeface="+mn-lt"/>
            </a:endParaRPr>
          </a:p>
          <a:p>
            <a:endParaRPr lang="fr-FR" sz="1900" dirty="0" smtClean="0">
              <a:latin typeface="+mn-lt"/>
            </a:endParaRPr>
          </a:p>
          <a:p>
            <a:r>
              <a:rPr lang="fr-FR" sz="1900" dirty="0" smtClean="0">
                <a:latin typeface="+mn-lt"/>
              </a:rPr>
              <a:t>        Contrôle des données</a:t>
            </a:r>
            <a:r>
              <a:rPr lang="fr-FR" sz="1900" dirty="0">
                <a:latin typeface="+mn-lt"/>
              </a:rPr>
              <a:t>	</a:t>
            </a:r>
            <a:r>
              <a:rPr lang="fr-FR" dirty="0">
                <a:latin typeface="+mn-lt"/>
              </a:rPr>
              <a:t/>
            </a:r>
            <a:br>
              <a:rPr lang="fr-FR" dirty="0">
                <a:latin typeface="+mn-lt"/>
              </a:rPr>
            </a:br>
            <a:r>
              <a:rPr lang="fr-FR" dirty="0">
                <a:latin typeface="+mn-lt"/>
              </a:rPr>
              <a:t>						</a:t>
            </a:r>
          </a:p>
          <a:p>
            <a:pPr algn="ctr"/>
            <a:endParaRPr lang="fr-FR" dirty="0">
              <a:latin typeface="+mn-lt"/>
            </a:endParaRPr>
          </a:p>
        </p:txBody>
      </p:sp>
      <p:pic>
        <p:nvPicPr>
          <p:cNvPr id="31" name="Picture 3" descr="C:\Users\Stagiaire\Desktop\proxiv4\candidatphoto\OkuloLatere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9862"/>
            <a:ext cx="536283" cy="75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eur droit avec flèche 31"/>
          <p:cNvCxnSpPr/>
          <p:nvPr/>
        </p:nvCxnSpPr>
        <p:spPr>
          <a:xfrm flipH="1">
            <a:off x="1187624" y="2427734"/>
            <a:ext cx="1152128" cy="180020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>
            <a:off x="1115616" y="4659982"/>
            <a:ext cx="201622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2339752" y="2427734"/>
            <a:ext cx="3384376" cy="144016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45" idx="1"/>
          </p:cNvCxnSpPr>
          <p:nvPr/>
        </p:nvCxnSpPr>
        <p:spPr>
          <a:xfrm flipH="1">
            <a:off x="5076056" y="4479092"/>
            <a:ext cx="648072" cy="10888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5724128" y="4155926"/>
            <a:ext cx="217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Messages d’erreurs</a:t>
            </a:r>
          </a:p>
          <a:p>
            <a:r>
              <a:rPr lang="fr-FR" dirty="0" smtClean="0"/>
              <a:t>personnalisés</a:t>
            </a:r>
            <a:endParaRPr lang="fr-FR" dirty="0"/>
          </a:p>
        </p:txBody>
      </p:sp>
      <p:cxnSp>
        <p:nvCxnSpPr>
          <p:cNvPr id="51" name="Connecteur droit avec flèche 50"/>
          <p:cNvCxnSpPr/>
          <p:nvPr/>
        </p:nvCxnSpPr>
        <p:spPr>
          <a:xfrm flipH="1" flipV="1">
            <a:off x="2483768" y="4227934"/>
            <a:ext cx="3240360" cy="25115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45" idx="1"/>
          </p:cNvCxnSpPr>
          <p:nvPr/>
        </p:nvCxnSpPr>
        <p:spPr>
          <a:xfrm>
            <a:off x="5724128" y="4011910"/>
            <a:ext cx="0" cy="46718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15641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29" name="Picture 2" descr="C:\Users\Stagiaire\Desktop\proxiv4\screenshot proxibanque\ajouter client err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31590"/>
            <a:ext cx="5362940" cy="35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proxiv4\screenshot code\ajouter tes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7654"/>
            <a:ext cx="3816424" cy="2979024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67744" y="11315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smtClean="0"/>
              <a:t>'Ajout d'un client'</a:t>
            </a:r>
          </a:p>
          <a:p>
            <a:pPr algn="ctr"/>
            <a:r>
              <a:rPr lang="fr-FR" sz="2000" b="1" dirty="0" smtClean="0"/>
              <a:t>[couche service]</a:t>
            </a:r>
            <a:endParaRPr lang="fr-FR" sz="2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860032" y="264375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Tests unitaires (</a:t>
            </a:r>
            <a:r>
              <a:rPr lang="fr-FR" dirty="0" err="1" smtClean="0"/>
              <a:t>Junit</a:t>
            </a:r>
            <a:r>
              <a:rPr lang="fr-FR" dirty="0" smtClean="0"/>
              <a:t>) :</a:t>
            </a:r>
          </a:p>
          <a:p>
            <a:r>
              <a:rPr lang="fr-FR" dirty="0" smtClean="0"/>
              <a:t>- cas nominaux/alternatifs</a:t>
            </a:r>
          </a:p>
          <a:p>
            <a:r>
              <a:rPr lang="fr-FR" dirty="0" smtClean="0"/>
              <a:t>- levée d’exception</a:t>
            </a:r>
            <a:endParaRPr lang="fr-FR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2627784" y="3435846"/>
            <a:ext cx="2376264" cy="7200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>
            <a:off x="2123728" y="3147814"/>
            <a:ext cx="2880320" cy="1440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2285998"/>
            <a:ext cx="7848872" cy="504056"/>
          </a:xfrm>
        </p:spPr>
        <p:txBody>
          <a:bodyPr/>
          <a:lstStyle/>
          <a:p>
            <a:pPr algn="ctr"/>
            <a:r>
              <a:rPr lang="fr-FR" dirty="0" smtClean="0"/>
              <a:t>AJOUT D’UN CLIENT</a:t>
            </a:r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 </a:t>
            </a:r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8" name="Picture 2" descr="C:\Users\Stagiaire\Desktop\proxiv4\screenshot proxibanque\Lister cli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1590"/>
            <a:ext cx="5760640" cy="35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28" name="Picture 2" descr="C:\Users\Stagiaire\Desktop\proxiv4\screenshot proxibanque\modifier cli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31590"/>
            <a:ext cx="5904656" cy="362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67744" y="11315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smtClean="0"/>
              <a:t>‘Suppression client'</a:t>
            </a:r>
          </a:p>
          <a:p>
            <a:pPr algn="ctr"/>
            <a:r>
              <a:rPr lang="fr-FR" sz="2000" b="1" dirty="0" smtClean="0"/>
              <a:t>[couche service]</a:t>
            </a:r>
            <a:endParaRPr lang="fr-FR" sz="2000" dirty="0"/>
          </a:p>
        </p:txBody>
      </p:sp>
      <p:pic>
        <p:nvPicPr>
          <p:cNvPr id="4098" name="Picture 2" descr="C:\Users\User\Desktop\proxiv4\screenshot code\supprimer cl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51670"/>
            <a:ext cx="4722316" cy="2870518"/>
          </a:xfrm>
          <a:prstGeom prst="rect">
            <a:avLst/>
          </a:prstGeom>
          <a:noFill/>
        </p:spPr>
      </p:pic>
      <p:sp>
        <p:nvSpPr>
          <p:cNvPr id="29" name="ZoneTexte 28"/>
          <p:cNvSpPr txBox="1"/>
          <p:nvPr/>
        </p:nvSpPr>
        <p:spPr>
          <a:xfrm>
            <a:off x="5292080" y="242773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Requêtes importées par défaut</a:t>
            </a:r>
            <a:endParaRPr lang="fr-FR" dirty="0"/>
          </a:p>
        </p:txBody>
      </p:sp>
      <p:cxnSp>
        <p:nvCxnSpPr>
          <p:cNvPr id="31" name="Connecteur droit avec flèche 30"/>
          <p:cNvCxnSpPr>
            <a:stCxn id="29" idx="1"/>
          </p:cNvCxnSpPr>
          <p:nvPr/>
        </p:nvCxnSpPr>
        <p:spPr>
          <a:xfrm flipH="1" flipV="1">
            <a:off x="1979712" y="2355726"/>
            <a:ext cx="3312368" cy="39517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9" idx="1"/>
          </p:cNvCxnSpPr>
          <p:nvPr/>
        </p:nvCxnSpPr>
        <p:spPr>
          <a:xfrm flipH="1">
            <a:off x="1979712" y="2750900"/>
            <a:ext cx="3312368" cy="97297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9" idx="1"/>
          </p:cNvCxnSpPr>
          <p:nvPr/>
        </p:nvCxnSpPr>
        <p:spPr>
          <a:xfrm flipH="1">
            <a:off x="1979712" y="2750900"/>
            <a:ext cx="3312368" cy="16210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2285998"/>
            <a:ext cx="7848872" cy="504056"/>
          </a:xfrm>
        </p:spPr>
        <p:txBody>
          <a:bodyPr/>
          <a:lstStyle/>
          <a:p>
            <a:pPr algn="ctr"/>
            <a:r>
              <a:rPr lang="fr-FR" dirty="0" smtClean="0"/>
              <a:t>MODIFICATION ET SUPPRESSION D’UN CLIENT</a:t>
            </a:r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 </a:t>
            </a:r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8" name="Picture 2" descr="C:\Users\Stagiaire\Desktop\proxiv4\screenshot proxibanque\vireme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31590"/>
            <a:ext cx="6840760" cy="353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xmlns="" val="3894039122"/>
              </p:ext>
            </p:extLst>
          </p:nvPr>
        </p:nvGraphicFramePr>
        <p:xfrm>
          <a:off x="1357290" y="987574"/>
          <a:ext cx="5929354" cy="384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16">
            <a:hlinkClick r:id="rId6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EQUIPE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User\Desktop\proxiv4\screenshot code\présentation vir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74642"/>
            <a:ext cx="3851920" cy="2286305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67744" y="11315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smtClean="0"/>
              <a:t>‘Virement compte à compte'</a:t>
            </a:r>
          </a:p>
          <a:p>
            <a:pPr algn="ctr"/>
            <a:r>
              <a:rPr lang="fr-FR" sz="2000" b="1" dirty="0" smtClean="0"/>
              <a:t>[couche présentation]</a:t>
            </a:r>
            <a:endParaRPr lang="fr-FR" sz="2000" dirty="0"/>
          </a:p>
        </p:txBody>
      </p:sp>
      <p:pic>
        <p:nvPicPr>
          <p:cNvPr id="29" name="Picture 3" descr="C:\Users\Stagiaire\Desktop\proxiv4\screenshot proxibanque\filtersort vireme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95886"/>
            <a:ext cx="7622803" cy="97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1979712" y="3435846"/>
            <a:ext cx="720080" cy="43204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2915816" y="3435846"/>
            <a:ext cx="864096" cy="57606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211960" y="307580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Techno</a:t>
            </a:r>
            <a:r>
              <a:rPr lang="fr-FR" b="1" dirty="0" smtClean="0"/>
              <a:t> : </a:t>
            </a:r>
            <a:r>
              <a:rPr lang="fr-FR" b="1" dirty="0" err="1" smtClean="0"/>
              <a:t>PrimeFaces</a:t>
            </a:r>
            <a:r>
              <a:rPr lang="fr-FR" b="1" dirty="0" smtClean="0"/>
              <a:t> </a:t>
            </a:r>
            <a:r>
              <a:rPr lang="fr-FR" dirty="0" smtClean="0"/>
              <a:t>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Stagiaire\Desktop\proxiv4\candidatphoto\Virement compte a compte diagramme activ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7654"/>
            <a:ext cx="5400600" cy="303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67744" y="11315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smtClean="0"/>
              <a:t>‘Virement compte à compte'</a:t>
            </a:r>
          </a:p>
          <a:p>
            <a:pPr algn="ctr"/>
            <a:r>
              <a:rPr lang="fr-FR" sz="2000" b="1" dirty="0" smtClean="0"/>
              <a:t>[couche service]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0" name="Picture 2" descr="C:\Users\Stagiaire\Desktop\proxiv4\screenshot proxibanque\virement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5" y="1131590"/>
            <a:ext cx="7209513" cy="361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28" name="Picture 2" descr="C:\Users\Stagiaire\Desktop\proxiv4\screenshot proxibanque\virement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970" y="1203598"/>
            <a:ext cx="7257858" cy="349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2285998"/>
            <a:ext cx="7848872" cy="504056"/>
          </a:xfrm>
        </p:spPr>
        <p:txBody>
          <a:bodyPr/>
          <a:lstStyle/>
          <a:p>
            <a:pPr algn="ctr"/>
            <a:r>
              <a:rPr lang="fr-FR" dirty="0" smtClean="0"/>
              <a:t>EFFECTUER UN VIREMENT</a:t>
            </a:r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 </a:t>
            </a:r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1088256" y="987574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Lister les conseillers</a:t>
            </a:r>
          </a:p>
        </p:txBody>
      </p:sp>
      <p:sp>
        <p:nvSpPr>
          <p:cNvPr id="42" name="Espace réservé du numéro de diapositive 4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65</a:t>
            </a:fld>
            <a:endParaRPr lang="en-US"/>
          </a:p>
        </p:txBody>
      </p:sp>
      <p:graphicFrame>
        <p:nvGraphicFramePr>
          <p:cNvPr id="29" name="Diagramme 28"/>
          <p:cNvGraphicFramePr/>
          <p:nvPr/>
        </p:nvGraphicFramePr>
        <p:xfrm>
          <a:off x="5250282" y="1357304"/>
          <a:ext cx="2250676" cy="3436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/>
          <a:srcRect l="22050" t="38577" r="51175" b="57301"/>
          <a:stretch>
            <a:fillRect/>
          </a:stretch>
        </p:blipFill>
        <p:spPr bwMode="auto">
          <a:xfrm>
            <a:off x="714348" y="1357304"/>
            <a:ext cx="3816424" cy="330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8" cstate="print"/>
          <a:srcRect l="22443" t="29400" r="49207" b="57300"/>
          <a:stretch>
            <a:fillRect/>
          </a:stretch>
        </p:blipFill>
        <p:spPr bwMode="auto">
          <a:xfrm>
            <a:off x="714348" y="1785932"/>
            <a:ext cx="3071834" cy="810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9" cstate="print"/>
          <a:srcRect l="20868" t="9800" r="51963" b="72700"/>
          <a:stretch>
            <a:fillRect/>
          </a:stretch>
        </p:blipFill>
        <p:spPr bwMode="auto">
          <a:xfrm>
            <a:off x="714348" y="2714626"/>
            <a:ext cx="2857520" cy="1035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0" cstate="print"/>
          <a:srcRect l="27532" t="25900" r="51570" b="60800"/>
          <a:stretch>
            <a:fillRect/>
          </a:stretch>
        </p:blipFill>
        <p:spPr bwMode="auto">
          <a:xfrm>
            <a:off x="714348" y="3832520"/>
            <a:ext cx="2664296" cy="95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/>
          <p:cNvCxnSpPr>
            <a:stCxn id="30" idx="3"/>
          </p:cNvCxnSpPr>
          <p:nvPr/>
        </p:nvCxnSpPr>
        <p:spPr>
          <a:xfrm>
            <a:off x="4530772" y="1522561"/>
            <a:ext cx="755608" cy="334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31" idx="3"/>
          </p:cNvCxnSpPr>
          <p:nvPr/>
        </p:nvCxnSpPr>
        <p:spPr>
          <a:xfrm>
            <a:off x="3786182" y="2191244"/>
            <a:ext cx="1469988" cy="71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32" idx="3"/>
          </p:cNvCxnSpPr>
          <p:nvPr/>
        </p:nvCxnSpPr>
        <p:spPr>
          <a:xfrm>
            <a:off x="3571868" y="3232293"/>
            <a:ext cx="1755740" cy="84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33" idx="3"/>
          </p:cNvCxnSpPr>
          <p:nvPr/>
        </p:nvCxnSpPr>
        <p:spPr>
          <a:xfrm flipV="1">
            <a:off x="3378644" y="4071948"/>
            <a:ext cx="1979174" cy="23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1088256" y="987574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Lister les conseillers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13387" t="12600" r="9439" b="18101"/>
          <a:stretch>
            <a:fillRect/>
          </a:stretch>
        </p:blipFill>
        <p:spPr bwMode="auto">
          <a:xfrm>
            <a:off x="1088256" y="1357304"/>
            <a:ext cx="6589240" cy="332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Espace réservé du numéro de diapositive 4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2285998"/>
            <a:ext cx="7848872" cy="504056"/>
          </a:xfrm>
        </p:spPr>
        <p:txBody>
          <a:bodyPr/>
          <a:lstStyle/>
          <a:p>
            <a:pPr algn="ctr"/>
            <a:r>
              <a:rPr lang="fr-FR" dirty="0" smtClean="0"/>
              <a:t>CRUD CONSEILLER</a:t>
            </a:r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 </a:t>
            </a:r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500034" y="803281"/>
            <a:ext cx="8229600" cy="4768865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Exigences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Le directeur de l’agence peut accéder aux transactions effectuées 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au cours de la dernière semaine 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au cours des derniers mois</a:t>
            </a:r>
          </a:p>
          <a:p>
            <a:pPr>
              <a:buNone/>
            </a:pPr>
            <a:endParaRPr lang="fr-FR" sz="1600" dirty="0" smtClean="0"/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Solutions retenues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d’une table transaction en base de données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 fichier de log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Technologies mises en place : </a:t>
            </a:r>
          </a:p>
          <a:p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err="1" smtClean="0"/>
              <a:t>Primefaces</a:t>
            </a:r>
            <a:endParaRPr lang="fr-FR" sz="1600" dirty="0" smtClean="0"/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endParaRPr lang="fr-FR" sz="1600" dirty="0" smtClean="0"/>
          </a:p>
          <a:p>
            <a:endParaRPr lang="fr-FR" sz="2800" dirty="0"/>
          </a:p>
        </p:txBody>
      </p:sp>
      <p:sp>
        <p:nvSpPr>
          <p:cNvPr id="2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i="1" dirty="0" smtClean="0"/>
              <a:t>	</a:t>
            </a:r>
            <a:r>
              <a:rPr lang="fr-FR" sz="1400" i="1" u="sng" dirty="0" smtClean="0"/>
              <a:t>1- Création d’une table Transaction en base de données (couche METIER)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 l="19922" t="23958" r="36133" b="25000"/>
          <a:stretch>
            <a:fillRect/>
          </a:stretch>
        </p:blipFill>
        <p:spPr bwMode="auto">
          <a:xfrm>
            <a:off x="357158" y="1785932"/>
            <a:ext cx="4500594" cy="294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/>
          <a:srcRect l="15820" t="29167" r="31445" b="42187"/>
          <a:stretch>
            <a:fillRect/>
          </a:stretch>
        </p:blipFill>
        <p:spPr bwMode="auto">
          <a:xfrm>
            <a:off x="3357554" y="2000246"/>
            <a:ext cx="514353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16">
            <a:hlinkClick r:id="rId4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5" name="Espace réservé du numéro de diapositive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0034" y="3857634"/>
            <a:ext cx="4429156" cy="857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4929190" y="3571882"/>
            <a:ext cx="2643206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123728" y="785800"/>
            <a:ext cx="140311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Aspect « Gestion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076056" y="785800"/>
            <a:ext cx="201622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Aspect « Réalisation »</a:t>
            </a:r>
          </a:p>
        </p:txBody>
      </p:sp>
      <p:sp>
        <p:nvSpPr>
          <p:cNvPr id="2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" name="Groupe 23"/>
          <p:cNvGrpSpPr/>
          <p:nvPr/>
        </p:nvGrpSpPr>
        <p:grpSpPr>
          <a:xfrm>
            <a:off x="251520" y="1131590"/>
            <a:ext cx="8352928" cy="1509846"/>
            <a:chOff x="251520" y="1131590"/>
            <a:chExt cx="8352928" cy="1509846"/>
          </a:xfrm>
        </p:grpSpPr>
        <p:sp>
          <p:nvSpPr>
            <p:cNvPr id="21" name="ZoneTexte 20"/>
            <p:cNvSpPr txBox="1"/>
            <p:nvPr/>
          </p:nvSpPr>
          <p:spPr>
            <a:xfrm>
              <a:off x="2915816" y="1131590"/>
              <a:ext cx="430951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S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chéma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d’organisation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de 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développement</a:t>
              </a:r>
              <a:endParaRPr lang="en-US" dirty="0" smtClean="0"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objectif</a:t>
              </a: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= plus </a:t>
              </a:r>
              <a:r>
                <a:rPr lang="en-US" sz="1600" dirty="0" err="1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grande</a:t>
              </a: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valeur</a:t>
              </a: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possible 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915816" y="1779662"/>
              <a:ext cx="56886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C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adre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de travail</a:t>
              </a: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méthodologique</a:t>
              </a: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(</a:t>
              </a:r>
              <a:r>
                <a:rPr lang="en-US" sz="1600" dirty="0" err="1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timeboxing</a:t>
              </a: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</a:p>
            <a:p>
              <a:pPr lvl="1">
                <a:buFont typeface="Wingdings" pitchFamily="2" charset="2"/>
                <a:buChar char="ü"/>
              </a:pP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itératif</a:t>
              </a: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(</a:t>
              </a:r>
              <a:r>
                <a:rPr lang="fr-FR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c</a:t>
              </a:r>
              <a:r>
                <a:rPr lang="en-US" sz="1600" dirty="0" err="1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haque</a:t>
              </a: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sprint </a:t>
              </a:r>
              <a:r>
                <a:rPr lang="en-US" sz="1600" dirty="0" err="1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constitue</a:t>
              </a: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un </a:t>
              </a:r>
              <a:r>
                <a:rPr lang="en-US" sz="1600" dirty="0" err="1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incrément</a:t>
              </a:r>
              <a:r>
                <a:rPr lang="en-US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1442" name="Picture 2" descr="Résultat de recherche d'images pour &quot;scrum&quot;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1131590"/>
              <a:ext cx="2304256" cy="1152128"/>
            </a:xfrm>
            <a:prstGeom prst="rect">
              <a:avLst/>
            </a:prstGeom>
            <a:noFill/>
          </p:spPr>
        </p:pic>
      </p:grpSp>
      <p:grpSp>
        <p:nvGrpSpPr>
          <p:cNvPr id="3" name="Groupe 24"/>
          <p:cNvGrpSpPr/>
          <p:nvPr/>
        </p:nvGrpSpPr>
        <p:grpSpPr>
          <a:xfrm>
            <a:off x="179512" y="2787774"/>
            <a:ext cx="7538260" cy="1938992"/>
            <a:chOff x="179512" y="2787774"/>
            <a:chExt cx="7538260" cy="1938992"/>
          </a:xfrm>
        </p:grpSpPr>
        <p:pic>
          <p:nvPicPr>
            <p:cNvPr id="61444" name="Picture 4" descr="Résultat de recherche d'images pour &quot;jira&quot;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9512" y="2931790"/>
              <a:ext cx="2606005" cy="1368152"/>
            </a:xfrm>
            <a:prstGeom prst="rect">
              <a:avLst/>
            </a:prstGeom>
            <a:noFill/>
          </p:spPr>
        </p:pic>
        <p:sp>
          <p:nvSpPr>
            <p:cNvPr id="23" name="ZoneTexte 22"/>
            <p:cNvSpPr txBox="1"/>
            <p:nvPr/>
          </p:nvSpPr>
          <p:spPr>
            <a:xfrm>
              <a:off x="2915816" y="2787774"/>
              <a:ext cx="480195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Product et Sprint </a:t>
              </a:r>
              <a:r>
                <a:rPr lang="fr-FR" dirty="0" err="1" smtClean="0">
                  <a:latin typeface="Calibri" pitchFamily="34" charset="0"/>
                  <a:cs typeface="Calibri" pitchFamily="34" charset="0"/>
                </a:rPr>
                <a:t>Backlog</a:t>
              </a:r>
              <a:endParaRPr lang="fr-FR" dirty="0" smtClean="0">
                <a:latin typeface="Calibri" pitchFamily="34" charset="0"/>
                <a:cs typeface="Calibri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Tableaux de bord de suivi de projet </a:t>
              </a:r>
            </a:p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</a:t>
              </a:r>
              <a:r>
                <a:rPr lang="fr-FR" dirty="0" err="1" smtClean="0">
                  <a:latin typeface="Calibri" pitchFamily="34" charset="0"/>
                  <a:cs typeface="Calibri" pitchFamily="34" charset="0"/>
                </a:rPr>
                <a:t>Burndown</a:t>
              </a: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dirty="0" err="1" smtClean="0">
                  <a:latin typeface="Calibri" pitchFamily="34" charset="0"/>
                  <a:cs typeface="Calibri" pitchFamily="34" charset="0"/>
                </a:rPr>
                <a:t>Charts</a:t>
              </a: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(g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raphique</a:t>
              </a: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s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d'avancement</a:t>
              </a: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)</a:t>
              </a:r>
            </a:p>
            <a:p>
              <a:pPr>
                <a:buFont typeface="Arial" pitchFamily="34" charset="0"/>
                <a:buChar char="•"/>
              </a:pPr>
              <a:r>
                <a:rPr lang="fr-FR" dirty="0" smtClean="0">
                  <a:latin typeface="Calibri" pitchFamily="34" charset="0"/>
                  <a:cs typeface="Calibri" pitchFamily="34" charset="0"/>
                </a:rPr>
                <a:t>  Pa</a:t>
              </a:r>
              <a:r>
                <a:rPr lang="en-US" dirty="0" err="1" smtClean="0">
                  <a:latin typeface="Calibri" pitchFamily="34" charset="0"/>
                  <a:cs typeface="Calibri" pitchFamily="34" charset="0"/>
                </a:rPr>
                <a:t>rtage</a:t>
              </a:r>
              <a:r>
                <a:rPr lang="en-US" dirty="0" smtClean="0">
                  <a:latin typeface="Calibri" pitchFamily="34" charset="0"/>
                  <a:cs typeface="Calibri" pitchFamily="34" charset="0"/>
                </a:rPr>
                <a:t> du travail</a:t>
              </a:r>
              <a:endParaRPr lang="fr-FR" dirty="0" smtClean="0">
                <a:latin typeface="Calibri" pitchFamily="34" charset="0"/>
                <a:cs typeface="Calibri" pitchFamily="34" charset="0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fr-FR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par priorité</a:t>
              </a:r>
            </a:p>
            <a:p>
              <a:pPr lvl="1">
                <a:buFont typeface="Wingdings" pitchFamily="2" charset="2"/>
                <a:buChar char="ü"/>
              </a:pPr>
              <a:r>
                <a:rPr lang="fr-FR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par complexité</a:t>
              </a:r>
            </a:p>
            <a:p>
              <a:pPr lvl="1">
                <a:buFont typeface="Wingdings" pitchFamily="2" charset="2"/>
                <a:buChar char="ü"/>
              </a:pPr>
              <a:r>
                <a:rPr lang="fr-FR" sz="1600" dirty="0" smtClean="0">
                  <a:solidFill>
                    <a:srgbClr val="0070C0"/>
                  </a:solidFill>
                  <a:latin typeface="Calibri" pitchFamily="34" charset="0"/>
                  <a:cs typeface="Calibri" pitchFamily="34" charset="0"/>
                </a:rPr>
                <a:t> par affinité (auto-attribution et auto-validation)</a:t>
              </a:r>
              <a:endParaRPr lang="fr-FR" sz="16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642924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dirty="0"/>
              <a:t>	</a:t>
            </a:r>
            <a:r>
              <a:rPr lang="fr-FR" sz="1400" i="1" u="sng" dirty="0"/>
              <a:t>2</a:t>
            </a:r>
            <a:r>
              <a:rPr lang="fr-FR" sz="1400" i="1" u="sng" dirty="0" smtClean="0"/>
              <a:t>- Implémentation de la table de transaction (couche SERVICE) :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r>
              <a:rPr lang="fr-FR" sz="1400" i="1" u="sng" dirty="0" smtClean="0"/>
              <a:t> </a:t>
            </a:r>
            <a:r>
              <a:rPr lang="fr-FR" sz="1600" dirty="0" smtClean="0"/>
              <a:t> </a:t>
            </a:r>
          </a:p>
          <a:p>
            <a:pPr>
              <a:buNone/>
            </a:pPr>
            <a:endParaRPr lang="fr-FR" sz="1600" dirty="0" smtClean="0"/>
          </a:p>
        </p:txBody>
      </p:sp>
      <p:sp>
        <p:nvSpPr>
          <p:cNvPr id="23" name="ZoneTexte 22"/>
          <p:cNvSpPr txBox="1"/>
          <p:nvPr/>
        </p:nvSpPr>
        <p:spPr>
          <a:xfrm>
            <a:off x="1" y="1876006"/>
            <a:ext cx="201222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Ajout d’un compte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534568" y="1876006"/>
            <a:ext cx="106399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Virement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516020" y="1876006"/>
            <a:ext cx="362549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Modification du solde d’un compte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1906454" y="1876006"/>
            <a:ext cx="266554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Suppression d’un compte</a:t>
            </a:r>
            <a:endParaRPr lang="fr-FR" sz="16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 l="21094" t="23958" r="20312" b="44792"/>
          <a:stretch>
            <a:fillRect/>
          </a:stretch>
        </p:blipFill>
        <p:spPr bwMode="auto">
          <a:xfrm>
            <a:off x="714348" y="2428874"/>
            <a:ext cx="6929486" cy="2111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71538" y="3500444"/>
            <a:ext cx="6715172" cy="21431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i="1" dirty="0" smtClean="0"/>
              <a:t>	</a:t>
            </a:r>
            <a:r>
              <a:rPr lang="fr-FR" sz="1400" i="1" u="sng" dirty="0"/>
              <a:t>3</a:t>
            </a:r>
            <a:r>
              <a:rPr lang="fr-FR" sz="1400" i="1" u="sng" dirty="0" smtClean="0"/>
              <a:t>- Affichage des données 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 l="17188" t="14584" r="9570" b="8333"/>
          <a:stretch>
            <a:fillRect/>
          </a:stretch>
        </p:blipFill>
        <p:spPr bwMode="auto">
          <a:xfrm>
            <a:off x="142844" y="1714494"/>
            <a:ext cx="5000660" cy="2960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l="26953" t="26042" r="32031" b="36458"/>
          <a:stretch>
            <a:fillRect/>
          </a:stretch>
        </p:blipFill>
        <p:spPr bwMode="auto">
          <a:xfrm>
            <a:off x="5286380" y="2143122"/>
            <a:ext cx="3500462" cy="18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Rectangle 43"/>
          <p:cNvSpPr/>
          <p:nvPr/>
        </p:nvSpPr>
        <p:spPr>
          <a:xfrm>
            <a:off x="6000760" y="2928940"/>
            <a:ext cx="2786082" cy="28575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4" idx="1"/>
          </p:cNvCxnSpPr>
          <p:nvPr/>
        </p:nvCxnSpPr>
        <p:spPr>
          <a:xfrm rot="10800000" flipV="1">
            <a:off x="2571736" y="3071816"/>
            <a:ext cx="3429024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000760" y="3214692"/>
            <a:ext cx="2786082" cy="285752"/>
          </a:xfrm>
          <a:prstGeom prst="rect">
            <a:avLst/>
          </a:prstGeom>
          <a:noFill/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avec flèche 50"/>
          <p:cNvCxnSpPr/>
          <p:nvPr/>
        </p:nvCxnSpPr>
        <p:spPr>
          <a:xfrm rot="10800000" flipV="1">
            <a:off x="4429124" y="3357568"/>
            <a:ext cx="1571636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6286512" y="157161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/>
              <a:t>Primefaces</a:t>
            </a:r>
            <a:r>
              <a:rPr lang="fr-FR" sz="1600" dirty="0" smtClean="0"/>
              <a:t> : </a:t>
            </a:r>
            <a:endParaRPr lang="fr-FR" sz="1600" dirty="0"/>
          </a:p>
        </p:txBody>
      </p:sp>
      <p:sp>
        <p:nvSpPr>
          <p:cNvPr id="55" name="Espace réservé du numéro de diapositive 5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i="1" dirty="0" smtClean="0"/>
              <a:t>	</a:t>
            </a:r>
            <a:r>
              <a:rPr lang="fr-FR" sz="1400" i="1" u="sng" dirty="0"/>
              <a:t>3</a:t>
            </a:r>
            <a:r>
              <a:rPr lang="fr-FR" sz="1400" i="1" u="sng" dirty="0" smtClean="0"/>
              <a:t>- Affichage des données 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17578" t="14583" r="10351" b="8333"/>
          <a:stretch>
            <a:fillRect/>
          </a:stretch>
        </p:blipFill>
        <p:spPr bwMode="auto">
          <a:xfrm>
            <a:off x="1745101" y="1714494"/>
            <a:ext cx="4970007" cy="299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143240" y="3071816"/>
            <a:ext cx="1209176" cy="1370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/>
          <p:cNvCxnSpPr/>
          <p:nvPr/>
        </p:nvCxnSpPr>
        <p:spPr>
          <a:xfrm flipV="1">
            <a:off x="4429124" y="1571618"/>
            <a:ext cx="2500330" cy="1571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858016" y="1357304"/>
            <a:ext cx="1424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Choix du nombre de mois</a:t>
            </a:r>
            <a:endParaRPr lang="fr-FR" sz="1100" i="1" dirty="0"/>
          </a:p>
        </p:txBody>
      </p:sp>
      <p:sp>
        <p:nvSpPr>
          <p:cNvPr id="44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1" name="Espace réservé du numéro de diapositive 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2285998"/>
            <a:ext cx="7848872" cy="504056"/>
          </a:xfrm>
        </p:spPr>
        <p:txBody>
          <a:bodyPr/>
          <a:lstStyle/>
          <a:p>
            <a:pPr algn="ctr"/>
            <a:r>
              <a:rPr lang="fr-FR" dirty="0" smtClean="0"/>
              <a:t>AFFICHAGE DES TRANSACTIONS</a:t>
            </a:r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 </a:t>
            </a:r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/>
              <a:t>4</a:t>
            </a:r>
            <a:r>
              <a:rPr lang="fr-FR" sz="1400" i="1" u="sng" dirty="0" smtClean="0"/>
              <a:t>- Mise en place d’un fichier de log (couche SERVICE)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 l="14648" t="11458" r="13867" b="30187"/>
          <a:stretch>
            <a:fillRect/>
          </a:stretch>
        </p:blipFill>
        <p:spPr bwMode="auto">
          <a:xfrm>
            <a:off x="928662" y="1785932"/>
            <a:ext cx="637864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85852" y="2285998"/>
            <a:ext cx="5072098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avec flèche 42"/>
          <p:cNvCxnSpPr>
            <a:stCxn id="28" idx="3"/>
          </p:cNvCxnSpPr>
          <p:nvPr/>
        </p:nvCxnSpPr>
        <p:spPr>
          <a:xfrm flipV="1">
            <a:off x="6357950" y="2071684"/>
            <a:ext cx="571504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6572264" y="1785932"/>
            <a:ext cx="2360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Lieu de création du fichier log </a:t>
            </a:r>
            <a:endParaRPr lang="fr-FR" sz="1200" dirty="0"/>
          </a:p>
        </p:txBody>
      </p:sp>
      <p:sp>
        <p:nvSpPr>
          <p:cNvPr id="46" name="Rectangle 45"/>
          <p:cNvSpPr/>
          <p:nvPr/>
        </p:nvSpPr>
        <p:spPr>
          <a:xfrm>
            <a:off x="1285852" y="3357568"/>
            <a:ext cx="6072230" cy="85725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7072330" y="3000378"/>
            <a:ext cx="571504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7286644" y="2714626"/>
            <a:ext cx="166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Entête du fichier log </a:t>
            </a:r>
            <a:endParaRPr lang="fr-FR" sz="1200" dirty="0"/>
          </a:p>
        </p:txBody>
      </p:sp>
      <p:sp>
        <p:nvSpPr>
          <p:cNvPr id="50" name="ZoneTexte 49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6" name="Espace réservé du numéro de diapositive 5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/>
              <a:t>4</a:t>
            </a:r>
            <a:r>
              <a:rPr lang="fr-FR" sz="1400" i="1" u="sng" dirty="0" smtClean="0"/>
              <a:t>- Mise en place d’un fichier de log (couche SERVICE)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 l="14844" t="18750" r="27148" b="36458"/>
          <a:stretch>
            <a:fillRect/>
          </a:stretch>
        </p:blipFill>
        <p:spPr bwMode="auto">
          <a:xfrm>
            <a:off x="785786" y="1714494"/>
            <a:ext cx="6858048" cy="297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85852" y="1928808"/>
            <a:ext cx="6500858" cy="121444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rot="5400000" flipH="1" flipV="1">
            <a:off x="7286644" y="1571618"/>
            <a:ext cx="35719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121995" y="1285866"/>
            <a:ext cx="1950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Ecriture des transactions</a:t>
            </a:r>
            <a:endParaRPr lang="fr-FR" sz="1200" dirty="0"/>
          </a:p>
        </p:txBody>
      </p:sp>
      <p:sp>
        <p:nvSpPr>
          <p:cNvPr id="42" name="ZoneTexte 4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8" name="Espace réservé du numéro de diapositive 4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 smtClean="0"/>
              <a:t>5- Implémentation du fichier de log (couche SERVICE)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 l="21094" t="23958" r="20312" b="44792"/>
          <a:stretch>
            <a:fillRect/>
          </a:stretch>
        </p:blipFill>
        <p:spPr bwMode="auto">
          <a:xfrm>
            <a:off x="214282" y="2428874"/>
            <a:ext cx="7572428" cy="222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571472" y="3786196"/>
            <a:ext cx="4664705" cy="21431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26" name="ZoneTexte 25"/>
          <p:cNvSpPr txBox="1"/>
          <p:nvPr/>
        </p:nvSpPr>
        <p:spPr>
          <a:xfrm>
            <a:off x="1" y="2000246"/>
            <a:ext cx="201222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Ajout d’un compte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4534568" y="2000246"/>
            <a:ext cx="106399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Virement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5516020" y="2000246"/>
            <a:ext cx="362549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Modification du solde d’un compte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906454" y="2000246"/>
            <a:ext cx="266554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Suppression d’un compte</a:t>
            </a:r>
            <a:endParaRPr lang="fr-FR" sz="1600" dirty="0"/>
          </a:p>
        </p:txBody>
      </p:sp>
      <p:sp>
        <p:nvSpPr>
          <p:cNvPr id="43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0" name="Espace réservé du numéro de diapositive 4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 smtClean="0"/>
              <a:t>6- Affichage du fichier de log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7031" t="15625" r="67188" b="80208"/>
          <a:stretch>
            <a:fillRect/>
          </a:stretch>
        </p:blipFill>
        <p:spPr bwMode="auto">
          <a:xfrm>
            <a:off x="428596" y="1701498"/>
            <a:ext cx="2692079" cy="24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 l="17187" t="22917" r="34766" b="11458"/>
          <a:stretch>
            <a:fillRect/>
          </a:stretch>
        </p:blipFill>
        <p:spPr bwMode="auto">
          <a:xfrm>
            <a:off x="3786182" y="1357304"/>
            <a:ext cx="4143404" cy="31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 cstate="print"/>
          <a:srcRect l="23437" t="19791" r="38477" b="71876"/>
          <a:stretch>
            <a:fillRect/>
          </a:stretch>
        </p:blipFill>
        <p:spPr bwMode="auto">
          <a:xfrm>
            <a:off x="500034" y="2000246"/>
            <a:ext cx="2508528" cy="30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16">
            <a:hlinkClick r:id="rId5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642910" y="2571750"/>
            <a:ext cx="2360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Lieu de création du fichier log </a:t>
            </a:r>
            <a:endParaRPr lang="fr-FR" sz="1200" dirty="0"/>
          </a:p>
        </p:txBody>
      </p:sp>
      <p:cxnSp>
        <p:nvCxnSpPr>
          <p:cNvPr id="28" name="Connecteur droit avec flèche 27"/>
          <p:cNvCxnSpPr/>
          <p:nvPr/>
        </p:nvCxnSpPr>
        <p:spPr>
          <a:xfrm rot="5400000">
            <a:off x="1714480" y="2214560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endCxn id="43" idx="1"/>
          </p:cNvCxnSpPr>
          <p:nvPr/>
        </p:nvCxnSpPr>
        <p:spPr>
          <a:xfrm flipV="1">
            <a:off x="6715140" y="1710118"/>
            <a:ext cx="759172" cy="4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7474312" y="1571618"/>
            <a:ext cx="166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Entête du fichier log </a:t>
            </a:r>
            <a:endParaRPr lang="fr-FR" sz="1200" dirty="0"/>
          </a:p>
        </p:txBody>
      </p:sp>
      <p:cxnSp>
        <p:nvCxnSpPr>
          <p:cNvPr id="46" name="Connecteur droit avec flèche 45"/>
          <p:cNvCxnSpPr/>
          <p:nvPr/>
        </p:nvCxnSpPr>
        <p:spPr>
          <a:xfrm>
            <a:off x="6000760" y="2285998"/>
            <a:ext cx="1071570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7072330" y="2285998"/>
            <a:ext cx="1950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Ecriture des transactions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5" name="Espace réservé du numéro de diapositive 5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2285998"/>
            <a:ext cx="7848872" cy="504056"/>
          </a:xfrm>
        </p:spPr>
        <p:txBody>
          <a:bodyPr/>
          <a:lstStyle/>
          <a:p>
            <a:pPr algn="ctr"/>
            <a:r>
              <a:rPr lang="fr-FR" dirty="0" smtClean="0"/>
              <a:t>FICHIER DE LOG</a:t>
            </a:r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 </a:t>
            </a:r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500034" y="803281"/>
            <a:ext cx="8229600" cy="4768865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Exigences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Le directeur de l’agence peut visualiser les comptes à découvert :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de toute l’agence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Le conseiller de clientèle peut visualiser les comptes à découvert :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de ses clients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</a:t>
            </a: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Solutions retenues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d’une interception sur la fonction </a:t>
            </a:r>
            <a:r>
              <a:rPr lang="fr-FR" sz="1600" dirty="0" err="1" smtClean="0"/>
              <a:t>effectuerVirement</a:t>
            </a:r>
            <a:r>
              <a:rPr lang="fr-FR" sz="1600" dirty="0" smtClean="0"/>
              <a:t>()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d’une table en base de données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Technologies mises en place : </a:t>
            </a:r>
          </a:p>
          <a:p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err="1" smtClean="0"/>
              <a:t>Spring</a:t>
            </a:r>
            <a:r>
              <a:rPr lang="fr-FR" sz="1600" dirty="0" smtClean="0"/>
              <a:t> AOP + </a:t>
            </a:r>
            <a:r>
              <a:rPr lang="fr-FR" sz="1600" dirty="0" err="1" smtClean="0"/>
              <a:t>SpringData</a:t>
            </a:r>
            <a:endParaRPr lang="fr-FR" sz="1600" dirty="0" smtClean="0"/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endParaRPr lang="fr-FR" sz="1600" dirty="0" smtClean="0"/>
          </a:p>
        </p:txBody>
      </p:sp>
      <p:sp>
        <p:nvSpPr>
          <p:cNvPr id="2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495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123728" y="785800"/>
            <a:ext cx="140311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Aspect « Gestion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076056" y="785800"/>
            <a:ext cx="201622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Aspect « Réalisation »</a:t>
            </a:r>
          </a:p>
        </p:txBody>
      </p:sp>
      <p:sp>
        <p:nvSpPr>
          <p:cNvPr id="2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 descr="C:\Users\Stéphane\Desktop\captures d'écrans\Activite sur le projet.jpg"/>
          <p:cNvPicPr>
            <a:picLocks noChangeAspect="1" noChangeArrowheads="1"/>
          </p:cNvPicPr>
          <p:nvPr/>
        </p:nvPicPr>
        <p:blipFill>
          <a:blip r:embed="rId3" cstate="print"/>
          <a:srcRect t="7045"/>
          <a:stretch>
            <a:fillRect/>
          </a:stretch>
        </p:blipFill>
        <p:spPr bwMode="auto">
          <a:xfrm>
            <a:off x="0" y="483518"/>
            <a:ext cx="9144000" cy="46599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" descr="F:\Formation GT'M Ingénierie\Projets\Proxibanque V4\Alertes Découverts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8562" y="1059582"/>
            <a:ext cx="4373678" cy="36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642910" y="1071552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Alertes sur les découverts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" name="Diagramme 24"/>
          <p:cNvGraphicFramePr/>
          <p:nvPr>
            <p:extLst>
              <p:ext uri="{D42A27DB-BD31-4B8C-83A1-F6EECF244321}">
                <p14:modId xmlns:p14="http://schemas.microsoft.com/office/powerpoint/2010/main" xmlns="" val="1481179731"/>
              </p:ext>
            </p:extLst>
          </p:nvPr>
        </p:nvGraphicFramePr>
        <p:xfrm>
          <a:off x="2123728" y="1261799"/>
          <a:ext cx="5208204" cy="3524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" name="Espace réservé du contenu 2"/>
          <p:cNvSpPr>
            <a:spLocks noGrp="1"/>
          </p:cNvSpPr>
          <p:nvPr>
            <p:ph idx="1"/>
          </p:nvPr>
        </p:nvSpPr>
        <p:spPr>
          <a:xfrm>
            <a:off x="642910" y="1071552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Alertes sur les découverts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2" name="Espace réservé du numéro de diapositive 5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 cstate="print"/>
          <a:srcRect l="22050" t="45499" r="49994" b="38401"/>
          <a:stretch>
            <a:fillRect/>
          </a:stretch>
        </p:blipFill>
        <p:spPr bwMode="auto">
          <a:xfrm>
            <a:off x="323528" y="1707654"/>
            <a:ext cx="4129503" cy="133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/>
          <p:cNvSpPr txBox="1"/>
          <p:nvPr/>
        </p:nvSpPr>
        <p:spPr>
          <a:xfrm>
            <a:off x="323528" y="141962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dirty="0"/>
              <a:t>SPRING </a:t>
            </a:r>
            <a:r>
              <a:rPr lang="fr-FR" sz="1200" dirty="0" smtClean="0"/>
              <a:t>AOP</a:t>
            </a:r>
            <a:endParaRPr lang="fr-FR" sz="1200" dirty="0"/>
          </a:p>
        </p:txBody>
      </p:sp>
      <p:sp>
        <p:nvSpPr>
          <p:cNvPr id="45" name="Espace réservé du contenu 2"/>
          <p:cNvSpPr>
            <a:spLocks noGrp="1"/>
          </p:cNvSpPr>
          <p:nvPr>
            <p:ph idx="1"/>
          </p:nvPr>
        </p:nvSpPr>
        <p:spPr>
          <a:xfrm>
            <a:off x="642910" y="1071552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Alertes sur les découverts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2" name="Espace réservé du numéro de diapositive 5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29" t="31933" r="36669" b="52049"/>
          <a:stretch/>
        </p:blipFill>
        <p:spPr bwMode="auto">
          <a:xfrm>
            <a:off x="328786" y="3394297"/>
            <a:ext cx="5429250" cy="140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avec flèche 2"/>
          <p:cNvCxnSpPr>
            <a:stCxn id="31" idx="1"/>
          </p:cNvCxnSpPr>
          <p:nvPr/>
        </p:nvCxnSpPr>
        <p:spPr>
          <a:xfrm flipH="1">
            <a:off x="3995936" y="1696621"/>
            <a:ext cx="2088231" cy="155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328786" y="311729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JUNIT</a:t>
            </a:r>
            <a:endParaRPr lang="fr-FR" sz="1200" dirty="0"/>
          </a:p>
        </p:txBody>
      </p:sp>
      <p:cxnSp>
        <p:nvCxnSpPr>
          <p:cNvPr id="29" name="Connecteur droit avec flèche 28"/>
          <p:cNvCxnSpPr>
            <a:stCxn id="32" idx="1"/>
          </p:cNvCxnSpPr>
          <p:nvPr/>
        </p:nvCxnSpPr>
        <p:spPr>
          <a:xfrm flipH="1">
            <a:off x="4126842" y="2571750"/>
            <a:ext cx="1525278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4" idx="1"/>
          </p:cNvCxnSpPr>
          <p:nvPr/>
        </p:nvCxnSpPr>
        <p:spPr>
          <a:xfrm flipH="1">
            <a:off x="5143504" y="3709070"/>
            <a:ext cx="928769" cy="302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084167" y="1558121"/>
            <a:ext cx="1631119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Point d’interception</a:t>
            </a: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652120" y="2433250"/>
            <a:ext cx="331236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Action à effectuer à ce point d’interception</a:t>
            </a:r>
            <a:endParaRPr lang="fr-FR" sz="1200" dirty="0"/>
          </a:p>
        </p:txBody>
      </p:sp>
      <p:sp>
        <p:nvSpPr>
          <p:cNvPr id="34" name="ZoneTexte 33"/>
          <p:cNvSpPr txBox="1"/>
          <p:nvPr/>
        </p:nvSpPr>
        <p:spPr>
          <a:xfrm>
            <a:off x="6072273" y="3478237"/>
            <a:ext cx="301595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Application de la fonction et test sur les données mise en base de données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xmlns="" val="3954355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00118" y="1142990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Exigences 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 directeur de l’agence peut accéder à certaines fonctionnalités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sans utiliser directement  l’interface directeur de l’application 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Solutions retenues 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Mise en place d’un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service web pour : 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Lister tous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les clients particuliers/entreprises de la banque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Effectuer un virement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1400" baseline="0" dirty="0"/>
              <a:t>	</a:t>
            </a:r>
            <a:r>
              <a:rPr lang="fr-FR" sz="1400" baseline="0" dirty="0" smtClean="0"/>
              <a:t>	- Accéder</a:t>
            </a:r>
            <a:r>
              <a:rPr lang="fr-FR" sz="1400" dirty="0" smtClean="0"/>
              <a:t> aux transactions des dernier(e)s semaines/mois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Technologies mises en place : 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REST (dépendances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lang="fr-FR" sz="1400" dirty="0" smtClean="0"/>
              <a:t>jersey-container-</a:t>
            </a:r>
            <a:r>
              <a:rPr lang="fr-FR" sz="1400" dirty="0" err="1" smtClean="0"/>
              <a:t>servlet</a:t>
            </a:r>
            <a:r>
              <a:rPr lang="fr-FR" sz="1400" dirty="0" smtClean="0"/>
              <a:t> et jersey-spring3)</a:t>
            </a:r>
            <a:endParaRPr kumimoji="0" lang="fr-FR" sz="1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642910" y="1142990"/>
            <a:ext cx="7500990" cy="4125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 </a:t>
            </a:r>
            <a:endParaRPr kumimoji="0" lang="fr-FR" sz="1400" b="0" i="1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fr-FR" sz="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fr-FR" sz="1400" i="1" u="sng" dirty="0" smtClean="0"/>
              <a:t> 1- Mise en place du déploiement des services web (URL)</a:t>
            </a:r>
          </a:p>
          <a:p>
            <a:pPr marL="342900" lvl="0" indent="-342900">
              <a:spcBef>
                <a:spcPct val="20000"/>
              </a:spcBef>
            </a:pPr>
            <a:endParaRPr lang="fr-FR" sz="1400" i="1" u="sng" dirty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/>
          </a:p>
          <a:p>
            <a:pPr marL="342900" lvl="0" indent="-342900">
              <a:spcBef>
                <a:spcPct val="20000"/>
              </a:spcBef>
            </a:pPr>
            <a:r>
              <a:rPr lang="fr-FR" sz="1400" i="1" dirty="0" smtClean="0"/>
              <a:t> 	</a:t>
            </a:r>
            <a:r>
              <a:rPr lang="fr-FR" sz="1400" i="1" u="sng" dirty="0" smtClean="0"/>
              <a:t>2- Mise en place des services web et annotations (couche SERVICE )</a:t>
            </a:r>
          </a:p>
          <a:p>
            <a:pPr marL="342900" lvl="0" indent="-342900">
              <a:spcBef>
                <a:spcPct val="20000"/>
              </a:spcBef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 cstate="print"/>
          <a:srcRect l="27416" t="11458" r="50195" b="72917"/>
          <a:stretch>
            <a:fillRect/>
          </a:stretch>
        </p:blipFill>
        <p:spPr bwMode="auto">
          <a:xfrm>
            <a:off x="857224" y="1857370"/>
            <a:ext cx="3151479" cy="123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 l="27539" t="18750" r="43164" b="68750"/>
          <a:stretch>
            <a:fillRect/>
          </a:stretch>
        </p:blipFill>
        <p:spPr bwMode="auto">
          <a:xfrm>
            <a:off x="1071538" y="3571882"/>
            <a:ext cx="3255661" cy="78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ZoneTexte 23"/>
          <p:cNvSpPr txBox="1"/>
          <p:nvPr/>
        </p:nvSpPr>
        <p:spPr>
          <a:xfrm>
            <a:off x="3143240" y="3643320"/>
            <a:ext cx="4643470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http://localhost:8080/presentation/proxibanque/directeur</a:t>
            </a:r>
            <a:endParaRPr lang="fr-FR" sz="1200" dirty="0"/>
          </a:p>
        </p:txBody>
      </p:sp>
      <p:cxnSp>
        <p:nvCxnSpPr>
          <p:cNvPr id="25" name="Connecteur droit avec flèche 24"/>
          <p:cNvCxnSpPr/>
          <p:nvPr/>
        </p:nvCxnSpPr>
        <p:spPr>
          <a:xfrm rot="10800000">
            <a:off x="714348" y="3643320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143108" y="3786196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4258966" y="2294751"/>
            <a:ext cx="3956372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http://localhost:8080/presentation/proxibanque</a:t>
            </a:r>
            <a:endParaRPr lang="fr-FR" sz="1200" dirty="0"/>
          </a:p>
        </p:txBody>
      </p:sp>
      <p:sp>
        <p:nvSpPr>
          <p:cNvPr id="46" name="TextBox 16">
            <a:hlinkClick r:id="rId4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3" name="Espace réservé du numéro de diapositive 5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8" name="ZoneTexte 27"/>
          <p:cNvSpPr txBox="1"/>
          <p:nvPr/>
        </p:nvSpPr>
        <p:spPr>
          <a:xfrm>
            <a:off x="53882" y="3509202"/>
            <a:ext cx="660466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err="1" smtClean="0"/>
              <a:t>Spring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-46037" y="2259335"/>
            <a:ext cx="110664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 dirty="0" smtClean="0"/>
              <a:t>Type de média renvoyé</a:t>
            </a:r>
            <a:endParaRPr lang="fr-FR" sz="1000" dirty="0"/>
          </a:p>
        </p:txBody>
      </p:sp>
      <p:sp>
        <p:nvSpPr>
          <p:cNvPr id="31" name="ZoneTexte 30"/>
          <p:cNvSpPr txBox="1"/>
          <p:nvPr/>
        </p:nvSpPr>
        <p:spPr>
          <a:xfrm>
            <a:off x="-38184" y="1294656"/>
            <a:ext cx="94621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 dirty="0" smtClean="0"/>
              <a:t>Récupération de données</a:t>
            </a:r>
            <a:endParaRPr lang="fr-FR" sz="1000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2" cstate="print"/>
          <a:srcRect l="28906" t="12500" r="37695" b="58333"/>
          <a:stretch>
            <a:fillRect/>
          </a:stretch>
        </p:blipFill>
        <p:spPr bwMode="auto">
          <a:xfrm>
            <a:off x="928662" y="1428742"/>
            <a:ext cx="3214710" cy="157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ZoneTexte 47"/>
          <p:cNvSpPr txBox="1"/>
          <p:nvPr/>
        </p:nvSpPr>
        <p:spPr>
          <a:xfrm>
            <a:off x="3536165" y="1428742"/>
            <a:ext cx="4964925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http://localhost:8080/presentation/proxibanque/directeur/afficherTousLesClientsParticuliers</a:t>
            </a:r>
            <a:endParaRPr lang="fr-FR" sz="900" dirty="0"/>
          </a:p>
        </p:txBody>
      </p:sp>
      <p:sp>
        <p:nvSpPr>
          <p:cNvPr id="49" name="ZoneTexte 48"/>
          <p:cNvSpPr txBox="1"/>
          <p:nvPr/>
        </p:nvSpPr>
        <p:spPr>
          <a:xfrm>
            <a:off x="3539378" y="2214560"/>
            <a:ext cx="4961712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http://localhost:8080/presentation/proxibanque/directeur/afficherTousLesClientsEntreprises</a:t>
            </a:r>
            <a:endParaRPr lang="fr-FR" sz="900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/>
          <a:srcRect l="14648" t="30208" r="42578" b="59375"/>
          <a:stretch>
            <a:fillRect/>
          </a:stretch>
        </p:blipFill>
        <p:spPr bwMode="auto">
          <a:xfrm>
            <a:off x="1000100" y="3071816"/>
            <a:ext cx="4572032" cy="62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 cstate="print"/>
          <a:srcRect l="14062" t="61459" r="39648" b="31249"/>
          <a:stretch>
            <a:fillRect/>
          </a:stretch>
        </p:blipFill>
        <p:spPr bwMode="auto">
          <a:xfrm>
            <a:off x="928662" y="4357700"/>
            <a:ext cx="5214974" cy="46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 cstate="print"/>
          <a:srcRect l="14062" t="43750" r="53203" b="48055"/>
          <a:stretch>
            <a:fillRect/>
          </a:stretch>
        </p:blipFill>
        <p:spPr bwMode="auto">
          <a:xfrm>
            <a:off x="928662" y="3643320"/>
            <a:ext cx="3571900" cy="502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ZoneTexte 56"/>
          <p:cNvSpPr txBox="1"/>
          <p:nvPr/>
        </p:nvSpPr>
        <p:spPr>
          <a:xfrm>
            <a:off x="1964529" y="2928940"/>
            <a:ext cx="6536561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http://localhost:8080/presentation/proxibanque/directeur/conseillerEffectuerVirement/{idDebiteur}/{idCrediteur}/{montant}</a:t>
            </a:r>
            <a:endParaRPr lang="fr-FR" sz="900" dirty="0"/>
          </a:p>
        </p:txBody>
      </p:sp>
      <p:sp>
        <p:nvSpPr>
          <p:cNvPr id="58" name="ZoneTexte 57"/>
          <p:cNvSpPr txBox="1"/>
          <p:nvPr/>
        </p:nvSpPr>
        <p:spPr>
          <a:xfrm>
            <a:off x="3357554" y="3714758"/>
            <a:ext cx="5143536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http://localhost:8080/presentation/proxibanque/directeur/afficherTransactionSemaineDerniere</a:t>
            </a:r>
            <a:endParaRPr lang="fr-FR" sz="900" dirty="0"/>
          </a:p>
        </p:txBody>
      </p:sp>
      <p:sp>
        <p:nvSpPr>
          <p:cNvPr id="59" name="ZoneTexte 58"/>
          <p:cNvSpPr txBox="1"/>
          <p:nvPr/>
        </p:nvSpPr>
        <p:spPr>
          <a:xfrm>
            <a:off x="3041593" y="4198306"/>
            <a:ext cx="5459497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http://localhost:8080/presentation/proxibanque/directeur/afficherTransactionMoisDernier/{nbMois}</a:t>
            </a:r>
            <a:endParaRPr lang="fr-FR" sz="900" dirty="0"/>
          </a:p>
        </p:txBody>
      </p:sp>
      <p:sp>
        <p:nvSpPr>
          <p:cNvPr id="68" name="Espace réservé du contenu 2"/>
          <p:cNvSpPr txBox="1">
            <a:spLocks/>
          </p:cNvSpPr>
          <p:nvPr/>
        </p:nvSpPr>
        <p:spPr>
          <a:xfrm>
            <a:off x="285720" y="1071552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 </a:t>
            </a:r>
            <a:endParaRPr kumimoji="0" lang="fr-FR" sz="1400" b="0" i="1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fr-FR" sz="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TextBox 16">
            <a:hlinkClick r:id="rId5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0" name="Connecteur droit avec flèche 69"/>
          <p:cNvCxnSpPr/>
          <p:nvPr/>
        </p:nvCxnSpPr>
        <p:spPr>
          <a:xfrm flipH="1">
            <a:off x="785786" y="1494711"/>
            <a:ext cx="21431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785786" y="2501900"/>
            <a:ext cx="2143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78" name="Espace réservé du numéro de diapositive 7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26367" t="30208" r="39062" b="56250"/>
          <a:stretch>
            <a:fillRect/>
          </a:stretch>
        </p:blipFill>
        <p:spPr bwMode="auto">
          <a:xfrm>
            <a:off x="357158" y="2500312"/>
            <a:ext cx="6215106" cy="13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142844" y="3429006"/>
            <a:ext cx="6357982" cy="214314"/>
          </a:xfrm>
          <a:prstGeom prst="rect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cxnSp>
        <p:nvCxnSpPr>
          <p:cNvPr id="23" name="Connecteur droit avec flèche 22"/>
          <p:cNvCxnSpPr>
            <a:stCxn id="22" idx="3"/>
          </p:cNvCxnSpPr>
          <p:nvPr/>
        </p:nvCxnSpPr>
        <p:spPr>
          <a:xfrm flipV="1">
            <a:off x="6500826" y="2500312"/>
            <a:ext cx="928694" cy="10358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857884" y="2000246"/>
            <a:ext cx="3143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Arguments non pris en compte lors de l’appel du service web </a:t>
            </a:r>
            <a:endParaRPr lang="fr-FR" sz="1100" dirty="0"/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285720" y="1071552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</a:t>
            </a:r>
          </a:p>
          <a:p>
            <a:pPr marL="342900" lvl="0" indent="-342900" latinLnBrk="0">
              <a:spcBef>
                <a:spcPct val="20000"/>
              </a:spcBef>
              <a:defRPr/>
            </a:pPr>
            <a:r>
              <a:rPr lang="fr-FR" sz="1400" i="1" dirty="0" smtClean="0"/>
              <a:t>	</a:t>
            </a:r>
            <a:r>
              <a:rPr lang="fr-FR" sz="1200" i="1" u="sng" dirty="0" smtClean="0"/>
              <a:t>1- Annotations sur la couche METIER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fr-FR" sz="1400" b="0" i="1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fr-FR" sz="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2285998"/>
            <a:ext cx="7848872" cy="504056"/>
          </a:xfrm>
        </p:spPr>
        <p:txBody>
          <a:bodyPr/>
          <a:lstStyle/>
          <a:p>
            <a:pPr algn="ctr"/>
            <a:r>
              <a:rPr lang="fr-FR" dirty="0" smtClean="0"/>
              <a:t>SERVICE WEB</a:t>
            </a:r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 </a:t>
            </a:r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406" y="3000378"/>
            <a:ext cx="90011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hlinkClick r:id="rId3"/>
              </a:rPr>
              <a:t>http://</a:t>
            </a:r>
            <a:r>
              <a:rPr lang="fr-FR" sz="1400" dirty="0" smtClean="0">
                <a:hlinkClick r:id="rId3"/>
              </a:rPr>
              <a:t>localhost:8080/presentation/proxibanque/directeur/afficherTousLesClientsEntreprises</a:t>
            </a:r>
            <a:endParaRPr lang="fr-FR" sz="1400" dirty="0" smtClean="0"/>
          </a:p>
          <a:p>
            <a:pPr algn="ctr"/>
            <a:endParaRPr lang="fr-FR" sz="1400" dirty="0" smtClean="0"/>
          </a:p>
          <a:p>
            <a:pPr algn="ctr"/>
            <a:r>
              <a:rPr lang="fr-FR" sz="1400" dirty="0" smtClean="0">
                <a:hlinkClick r:id="rId4"/>
              </a:rPr>
              <a:t>http://</a:t>
            </a:r>
            <a:r>
              <a:rPr lang="fr-FR" sz="1400" dirty="0" smtClean="0">
                <a:hlinkClick r:id="rId4"/>
              </a:rPr>
              <a:t>localhost:8080/presentation/proxibanque/directeur/afficherTransactionMoisDernier/3</a:t>
            </a:r>
            <a:endParaRPr lang="fr-FR" sz="1400" dirty="0" smtClean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BILAN PERSONNEL – STEPHANE BERNY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57752" y="987574"/>
            <a:ext cx="3413760" cy="159902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lèche vers le haut 17"/>
          <p:cNvSpPr/>
          <p:nvPr/>
        </p:nvSpPr>
        <p:spPr>
          <a:xfrm>
            <a:off x="642910" y="928676"/>
            <a:ext cx="1664782" cy="1561794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lèche vers le bas 18"/>
          <p:cNvSpPr/>
          <p:nvPr/>
        </p:nvSpPr>
        <p:spPr>
          <a:xfrm>
            <a:off x="1785918" y="2857502"/>
            <a:ext cx="1704220" cy="16332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Espace réservé du numéro de diapositive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2" name="ZoneTexte 21"/>
          <p:cNvSpPr txBox="1"/>
          <p:nvPr/>
        </p:nvSpPr>
        <p:spPr>
          <a:xfrm>
            <a:off x="2915816" y="1203598"/>
            <a:ext cx="5505229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dirty="0" smtClean="0">
                <a:cs typeface="Calibri" pitchFamily="34" charset="0"/>
              </a:rPr>
              <a:t>Conditions de travail favorables</a:t>
            </a:r>
          </a:p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dirty="0" smtClean="0">
                <a:cs typeface="Calibri" pitchFamily="34" charset="0"/>
              </a:rPr>
              <a:t>Mise en application de la plupart des technologies vues en formation</a:t>
            </a:r>
          </a:p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dirty="0" smtClean="0">
                <a:cs typeface="Calibri" pitchFamily="34" charset="0"/>
              </a:rPr>
              <a:t>Satisfaction quant au résultat final</a:t>
            </a:r>
          </a:p>
          <a:p>
            <a:pPr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dirty="0" smtClean="0">
                <a:cs typeface="Calibri" pitchFamily="34" charset="0"/>
              </a:rPr>
              <a:t>Méthodologie de conduite de projet et travail collaboratif</a:t>
            </a:r>
            <a:endParaRPr lang="fr-FR" sz="1400" dirty="0" smtClean="0">
              <a:cs typeface="Calibri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779912" y="3003798"/>
            <a:ext cx="475252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dirty="0" smtClean="0">
                <a:cs typeface="Calibri" pitchFamily="34" charset="0"/>
              </a:rPr>
              <a:t>Contrainte de temps très forte</a:t>
            </a:r>
            <a:endParaRPr lang="fr-FR" sz="1400" dirty="0" smtClean="0"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BILAN PERSONNEL – PERRINE EMIN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lèche vers le haut 7"/>
          <p:cNvSpPr/>
          <p:nvPr/>
        </p:nvSpPr>
        <p:spPr>
          <a:xfrm>
            <a:off x="642910" y="928676"/>
            <a:ext cx="1664782" cy="1561794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lèche vers le bas 9"/>
          <p:cNvSpPr/>
          <p:nvPr/>
        </p:nvSpPr>
        <p:spPr>
          <a:xfrm>
            <a:off x="1785918" y="2857502"/>
            <a:ext cx="1704220" cy="16332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" name="Groupe 10"/>
          <p:cNvGrpSpPr/>
          <p:nvPr/>
        </p:nvGrpSpPr>
        <p:grpSpPr>
          <a:xfrm>
            <a:off x="2714612" y="571486"/>
            <a:ext cx="5572164" cy="1950720"/>
            <a:chOff x="-67757" y="0"/>
            <a:chExt cx="5572164" cy="1950720"/>
          </a:xfrm>
        </p:grpSpPr>
        <p:sp>
          <p:nvSpPr>
            <p:cNvPr id="12" name="Rectangle 11"/>
            <p:cNvSpPr/>
            <p:nvPr/>
          </p:nvSpPr>
          <p:spPr>
            <a:xfrm>
              <a:off x="2075383" y="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-67757" y="357190"/>
              <a:ext cx="5572164" cy="1561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Application complexe aux fonctionnalités réelles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Travail d’équipe encourageant, prise de confiance lors de l’entraide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Apprentissage plus en profondeur des outils comme </a:t>
              </a:r>
              <a:r>
                <a:rPr lang="fr-FR" sz="1200" kern="1200" dirty="0" err="1" smtClean="0"/>
                <a:t>Spring</a:t>
              </a:r>
              <a:r>
                <a:rPr lang="fr-FR" sz="1200" kern="1200" dirty="0" smtClean="0"/>
                <a:t> AOP, </a:t>
              </a:r>
              <a:r>
                <a:rPr lang="fr-FR" sz="1200" kern="1200" dirty="0" err="1" smtClean="0"/>
                <a:t>SpringData</a:t>
              </a:r>
              <a:r>
                <a:rPr lang="fr-FR" sz="1200" kern="1200" dirty="0" smtClean="0"/>
                <a:t>, </a:t>
              </a:r>
              <a:r>
                <a:rPr lang="fr-FR" sz="1200" kern="1200" dirty="0" err="1" smtClean="0"/>
                <a:t>Junit</a:t>
              </a:r>
              <a:r>
                <a:rPr lang="fr-FR" sz="1200" kern="1200" dirty="0" smtClean="0"/>
                <a:t>, JSF </a:t>
              </a:r>
              <a:r>
                <a:rPr lang="fr-FR" sz="1200" kern="1200" dirty="0" err="1" smtClean="0"/>
                <a:t>etc</a:t>
              </a:r>
              <a:endParaRPr lang="fr-FR" sz="1200" kern="1200" dirty="0" smtClean="0"/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Confiance en mes camarades</a:t>
              </a:r>
              <a:endParaRPr lang="fr-FR" sz="1200" kern="1200" dirty="0"/>
            </a:p>
          </p:txBody>
        </p:sp>
      </p:grpSp>
      <p:grpSp>
        <p:nvGrpSpPr>
          <p:cNvPr id="3" name="Groupe 13"/>
          <p:cNvGrpSpPr/>
          <p:nvPr/>
        </p:nvGrpSpPr>
        <p:grpSpPr>
          <a:xfrm>
            <a:off x="3714744" y="2684766"/>
            <a:ext cx="5160272" cy="1950720"/>
            <a:chOff x="932375" y="2113280"/>
            <a:chExt cx="5160272" cy="1950720"/>
          </a:xfrm>
        </p:grpSpPr>
        <p:sp>
          <p:nvSpPr>
            <p:cNvPr id="15" name="Rectangle 14"/>
            <p:cNvSpPr/>
            <p:nvPr/>
          </p:nvSpPr>
          <p:spPr>
            <a:xfrm>
              <a:off x="2678887" y="211328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932375" y="2113280"/>
              <a:ext cx="3521552" cy="15519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Paradoxe méthode </a:t>
              </a:r>
              <a:r>
                <a:rPr lang="fr-FR" sz="1200" kern="1200" dirty="0" err="1" smtClean="0"/>
                <a:t>Scrum</a:t>
              </a:r>
              <a:r>
                <a:rPr lang="fr-FR" sz="1200" kern="1200" dirty="0" smtClean="0"/>
                <a:t> et temps imparti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Difficultés de mise en place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Petit malaise par rapport au contexte de travail</a:t>
              </a:r>
              <a:endParaRPr lang="fr-FR" sz="1200" kern="1200" dirty="0"/>
            </a:p>
          </p:txBody>
        </p:sp>
      </p:grpSp>
      <p:sp>
        <p:nvSpPr>
          <p:cNvPr id="17" name="Espace réservé du numéro de diapositive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123728" y="785800"/>
            <a:ext cx="140311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Aspect « Gestion »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076056" y="785800"/>
            <a:ext cx="201622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Aspect « Réalisation »</a:t>
            </a:r>
          </a:p>
        </p:txBody>
      </p:sp>
      <p:sp>
        <p:nvSpPr>
          <p:cNvPr id="2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C:\Users\Stéphane\Desktop\captures d'écrans\Statistiqu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83517"/>
            <a:ext cx="9144000" cy="468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BILAN PERSONNEL – MARINE ESPUCHE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2714612" y="571486"/>
            <a:ext cx="5572164" cy="2307910"/>
            <a:chOff x="-67757" y="0"/>
            <a:chExt cx="5572164" cy="2307910"/>
          </a:xfrm>
        </p:grpSpPr>
        <p:sp>
          <p:nvSpPr>
            <p:cNvPr id="13" name="Rectangle 12"/>
            <p:cNvSpPr/>
            <p:nvPr/>
          </p:nvSpPr>
          <p:spPr>
            <a:xfrm>
              <a:off x="2075383" y="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-67757" y="357190"/>
              <a:ext cx="5572164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100" kern="1200" dirty="0" smtClean="0"/>
                <a:t>Mise en situation réelle d’une évolution d’application 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100" kern="1200" dirty="0" smtClean="0"/>
                <a:t>Travail d’équipe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100" kern="1200" dirty="0" smtClean="0"/>
                <a:t>Outils de développement : </a:t>
              </a:r>
              <a:r>
                <a:rPr lang="fr-FR" sz="1100" kern="1200" dirty="0" err="1" smtClean="0"/>
                <a:t>Spring</a:t>
              </a:r>
              <a:r>
                <a:rPr lang="fr-FR" sz="1100" dirty="0" smtClean="0"/>
                <a:t>, Services WEB, JSF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3714744" y="2285998"/>
            <a:ext cx="5160272" cy="2349488"/>
            <a:chOff x="932375" y="1714512"/>
            <a:chExt cx="5160272" cy="2349488"/>
          </a:xfrm>
        </p:grpSpPr>
        <p:sp>
          <p:nvSpPr>
            <p:cNvPr id="16" name="Rectangle 15"/>
            <p:cNvSpPr/>
            <p:nvPr/>
          </p:nvSpPr>
          <p:spPr>
            <a:xfrm>
              <a:off x="2678887" y="211328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932375" y="1714512"/>
              <a:ext cx="4500594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100" kern="1200" dirty="0" smtClean="0"/>
                <a:t>Début d’organisation difficil</a:t>
              </a:r>
              <a:r>
                <a:rPr lang="fr-FR" sz="1100" dirty="0" smtClean="0"/>
                <a:t>e (passage de binôme à </a:t>
              </a:r>
              <a:r>
                <a:rPr lang="fr-FR" sz="1100" dirty="0" err="1" smtClean="0"/>
                <a:t>quadrinôme</a:t>
              </a:r>
              <a:r>
                <a:rPr lang="fr-FR" sz="1100" dirty="0" smtClean="0"/>
                <a:t>)</a:t>
              </a:r>
              <a:endParaRPr lang="fr-FR" sz="1100" kern="1200" dirty="0" smtClean="0"/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100" kern="1200" dirty="0" smtClean="0"/>
                <a:t>Frustration : temps du projet trop court</a:t>
              </a:r>
            </a:p>
          </p:txBody>
        </p:sp>
      </p:grpSp>
      <p:sp>
        <p:nvSpPr>
          <p:cNvPr id="18" name="Flèche vers le haut 17"/>
          <p:cNvSpPr/>
          <p:nvPr/>
        </p:nvSpPr>
        <p:spPr>
          <a:xfrm>
            <a:off x="642910" y="928676"/>
            <a:ext cx="1664782" cy="1561794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lèche vers le bas 18"/>
          <p:cNvSpPr/>
          <p:nvPr/>
        </p:nvSpPr>
        <p:spPr>
          <a:xfrm>
            <a:off x="1785918" y="2857502"/>
            <a:ext cx="1704220" cy="16332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Espace réservé du numéro de diapositive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BILAN PERSONNEL – VINCENT SALOMON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e 11"/>
          <p:cNvGrpSpPr/>
          <p:nvPr/>
        </p:nvGrpSpPr>
        <p:grpSpPr>
          <a:xfrm>
            <a:off x="2714612" y="571486"/>
            <a:ext cx="5572164" cy="2307910"/>
            <a:chOff x="-67757" y="0"/>
            <a:chExt cx="5572164" cy="2307910"/>
          </a:xfrm>
        </p:grpSpPr>
        <p:sp>
          <p:nvSpPr>
            <p:cNvPr id="13" name="Rectangle 12"/>
            <p:cNvSpPr/>
            <p:nvPr/>
          </p:nvSpPr>
          <p:spPr>
            <a:xfrm>
              <a:off x="2075383" y="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-67757" y="357190"/>
              <a:ext cx="5572164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kern="1200" dirty="0" smtClean="0"/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 smtClean="0"/>
                <a:t>N</a:t>
              </a:r>
              <a:r>
                <a:rPr lang="fr-FR" sz="1200" kern="1200" dirty="0" smtClean="0"/>
                <a:t>ouvelles méthodes de travail en équipe (</a:t>
              </a:r>
              <a:r>
                <a:rPr lang="fr-FR" sz="1200" kern="1200" dirty="0" err="1" smtClean="0"/>
                <a:t>scrum</a:t>
              </a:r>
              <a:r>
                <a:rPr lang="fr-FR" sz="1200" kern="1200" dirty="0" smtClean="0"/>
                <a:t>, pair </a:t>
              </a:r>
              <a:r>
                <a:rPr lang="fr-FR" sz="1200" kern="1200" dirty="0" err="1" smtClean="0"/>
                <a:t>programming</a:t>
              </a:r>
              <a:r>
                <a:rPr lang="fr-FR" sz="1200" kern="1200" dirty="0" smtClean="0"/>
                <a:t>….)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Utilisation des Framework (une fois configurés)</a:t>
              </a:r>
              <a:endParaRPr lang="fr-FR" sz="1200" dirty="0" smtClean="0"/>
            </a:p>
          </p:txBody>
        </p:sp>
      </p:grpSp>
      <p:grpSp>
        <p:nvGrpSpPr>
          <p:cNvPr id="3" name="Groupe 14"/>
          <p:cNvGrpSpPr/>
          <p:nvPr/>
        </p:nvGrpSpPr>
        <p:grpSpPr>
          <a:xfrm>
            <a:off x="3714744" y="2285998"/>
            <a:ext cx="5160272" cy="2349488"/>
            <a:chOff x="932375" y="1714512"/>
            <a:chExt cx="5160272" cy="2349488"/>
          </a:xfrm>
        </p:grpSpPr>
        <p:sp>
          <p:nvSpPr>
            <p:cNvPr id="16" name="Rectangle 15"/>
            <p:cNvSpPr/>
            <p:nvPr/>
          </p:nvSpPr>
          <p:spPr>
            <a:xfrm>
              <a:off x="2678887" y="211328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932375" y="1714512"/>
              <a:ext cx="4961712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 smtClean="0"/>
                <a:t>Incessants allers-retours </a:t>
              </a:r>
              <a:r>
                <a:rPr lang="fr-FR" sz="1200" kern="1200" dirty="0" smtClean="0"/>
                <a:t>entre conception </a:t>
              </a:r>
              <a:r>
                <a:rPr lang="fr-FR" sz="1200" dirty="0" smtClean="0"/>
                <a:t>et code </a:t>
              </a:r>
            </a:p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dirty="0" smtClean="0"/>
                <a:t>(résolu par pair </a:t>
              </a:r>
              <a:r>
                <a:rPr lang="fr-FR" sz="1200" dirty="0" err="1" smtClean="0"/>
                <a:t>programming</a:t>
              </a:r>
              <a:r>
                <a:rPr lang="fr-FR" sz="1200" dirty="0" smtClean="0"/>
                <a:t>)</a:t>
              </a:r>
              <a:endParaRPr lang="fr-FR" sz="1200" kern="1200" dirty="0" smtClean="0"/>
            </a:p>
          </p:txBody>
        </p:sp>
      </p:grpSp>
      <p:sp>
        <p:nvSpPr>
          <p:cNvPr id="18" name="Flèche vers le haut 17"/>
          <p:cNvSpPr/>
          <p:nvPr/>
        </p:nvSpPr>
        <p:spPr>
          <a:xfrm>
            <a:off x="642910" y="928676"/>
            <a:ext cx="1664782" cy="1561794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lèche vers le bas 18"/>
          <p:cNvSpPr/>
          <p:nvPr/>
        </p:nvSpPr>
        <p:spPr>
          <a:xfrm>
            <a:off x="1785918" y="2857502"/>
            <a:ext cx="1704220" cy="16332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Espace réservé du numéro de diapositive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85762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786578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054162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BILAN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000100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542925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t="13784" r="1540" b="4506"/>
          <a:stretch>
            <a:fillRect/>
          </a:stretch>
        </p:blipFill>
        <p:spPr bwMode="auto">
          <a:xfrm>
            <a:off x="714348" y="1071552"/>
            <a:ext cx="6912768" cy="322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4094</Words>
  <Application>Microsoft Office PowerPoint</Application>
  <PresentationFormat>Affichage à l'écran (16:9)</PresentationFormat>
  <Paragraphs>1871</Paragraphs>
  <Slides>92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92</vt:i4>
      </vt:variant>
    </vt:vector>
  </HeadingPairs>
  <TitlesOfParts>
    <vt:vector size="94" baseType="lpstr">
      <vt:lpstr>Office Theme</vt:lpstr>
      <vt:lpstr>Custom Design</vt:lpstr>
      <vt:lpstr>Diapositive 1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Marine</cp:lastModifiedBy>
  <cp:revision>145</cp:revision>
  <dcterms:created xsi:type="dcterms:W3CDTF">2014-04-01T16:27:38Z</dcterms:created>
  <dcterms:modified xsi:type="dcterms:W3CDTF">2017-05-30T04:54:05Z</dcterms:modified>
</cp:coreProperties>
</file>